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89" r:id="rId2"/>
    <p:sldMasterId id="2147483692" r:id="rId3"/>
    <p:sldMasterId id="2147483695" r:id="rId4"/>
    <p:sldMasterId id="2147483707" r:id="rId5"/>
    <p:sldMasterId id="2147483732" r:id="rId6"/>
  </p:sldMasterIdLst>
  <p:sldIdLst>
    <p:sldId id="260" r:id="rId7"/>
    <p:sldId id="263" r:id="rId8"/>
    <p:sldId id="262" r:id="rId9"/>
    <p:sldId id="318" r:id="rId10"/>
    <p:sldId id="321" r:id="rId11"/>
    <p:sldId id="322" r:id="rId12"/>
    <p:sldId id="323" r:id="rId13"/>
    <p:sldId id="324" r:id="rId14"/>
    <p:sldId id="325" r:id="rId15"/>
    <p:sldId id="326" r:id="rId16"/>
    <p:sldId id="327" r:id="rId17"/>
    <p:sldId id="328" r:id="rId18"/>
    <p:sldId id="329" r:id="rId19"/>
    <p:sldId id="330" r:id="rId20"/>
  </p:sldIdLst>
  <p:sldSz cx="12192000" cy="6858000"/>
  <p:notesSz cx="6858000" cy="9144000"/>
  <p:defaultTextStyle>
    <a:defPPr>
      <a:defRPr lang="en-US"/>
    </a:defPPr>
    <a:lvl1pPr marL="0" algn="l" defTabSz="586130" rtl="0" eaLnBrk="1" latinLnBrk="0" hangingPunct="1">
      <a:defRPr sz="2308" kern="1200">
        <a:solidFill>
          <a:schemeClr val="tx1"/>
        </a:solidFill>
        <a:latin typeface="+mn-lt"/>
        <a:ea typeface="+mn-ea"/>
        <a:cs typeface="+mn-cs"/>
      </a:defRPr>
    </a:lvl1pPr>
    <a:lvl2pPr marL="586130" algn="l" defTabSz="586130" rtl="0" eaLnBrk="1" latinLnBrk="0" hangingPunct="1">
      <a:defRPr sz="2308" kern="1200">
        <a:solidFill>
          <a:schemeClr val="tx1"/>
        </a:solidFill>
        <a:latin typeface="+mn-lt"/>
        <a:ea typeface="+mn-ea"/>
        <a:cs typeface="+mn-cs"/>
      </a:defRPr>
    </a:lvl2pPr>
    <a:lvl3pPr marL="1172261" algn="l" defTabSz="586130" rtl="0" eaLnBrk="1" latinLnBrk="0" hangingPunct="1">
      <a:defRPr sz="2308" kern="1200">
        <a:solidFill>
          <a:schemeClr val="tx1"/>
        </a:solidFill>
        <a:latin typeface="+mn-lt"/>
        <a:ea typeface="+mn-ea"/>
        <a:cs typeface="+mn-cs"/>
      </a:defRPr>
    </a:lvl3pPr>
    <a:lvl4pPr marL="1758391" algn="l" defTabSz="586130" rtl="0" eaLnBrk="1" latinLnBrk="0" hangingPunct="1">
      <a:defRPr sz="2308" kern="1200">
        <a:solidFill>
          <a:schemeClr val="tx1"/>
        </a:solidFill>
        <a:latin typeface="+mn-lt"/>
        <a:ea typeface="+mn-ea"/>
        <a:cs typeface="+mn-cs"/>
      </a:defRPr>
    </a:lvl4pPr>
    <a:lvl5pPr marL="2344522" algn="l" defTabSz="586130" rtl="0" eaLnBrk="1" latinLnBrk="0" hangingPunct="1">
      <a:defRPr sz="2308" kern="1200">
        <a:solidFill>
          <a:schemeClr val="tx1"/>
        </a:solidFill>
        <a:latin typeface="+mn-lt"/>
        <a:ea typeface="+mn-ea"/>
        <a:cs typeface="+mn-cs"/>
      </a:defRPr>
    </a:lvl5pPr>
    <a:lvl6pPr marL="2930652" algn="l" defTabSz="586130" rtl="0" eaLnBrk="1" latinLnBrk="0" hangingPunct="1">
      <a:defRPr sz="2308" kern="1200">
        <a:solidFill>
          <a:schemeClr val="tx1"/>
        </a:solidFill>
        <a:latin typeface="+mn-lt"/>
        <a:ea typeface="+mn-ea"/>
        <a:cs typeface="+mn-cs"/>
      </a:defRPr>
    </a:lvl6pPr>
    <a:lvl7pPr marL="3516782" algn="l" defTabSz="586130" rtl="0" eaLnBrk="1" latinLnBrk="0" hangingPunct="1">
      <a:defRPr sz="2308" kern="1200">
        <a:solidFill>
          <a:schemeClr val="tx1"/>
        </a:solidFill>
        <a:latin typeface="+mn-lt"/>
        <a:ea typeface="+mn-ea"/>
        <a:cs typeface="+mn-cs"/>
      </a:defRPr>
    </a:lvl7pPr>
    <a:lvl8pPr marL="4102913" algn="l" defTabSz="586130" rtl="0" eaLnBrk="1" latinLnBrk="0" hangingPunct="1">
      <a:defRPr sz="2308" kern="1200">
        <a:solidFill>
          <a:schemeClr val="tx1"/>
        </a:solidFill>
        <a:latin typeface="+mn-lt"/>
        <a:ea typeface="+mn-ea"/>
        <a:cs typeface="+mn-cs"/>
      </a:defRPr>
    </a:lvl8pPr>
    <a:lvl9pPr marL="4689043" algn="l" defTabSz="586130" rtl="0" eaLnBrk="1" latinLnBrk="0" hangingPunct="1">
      <a:defRPr sz="230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2828"/>
    <a:srgbClr val="9F4049"/>
    <a:srgbClr val="D1D5D1"/>
    <a:srgbClr val="334C74"/>
    <a:srgbClr val="FFFF99"/>
    <a:srgbClr val="5454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0" d="100"/>
          <a:sy n="80" d="100"/>
        </p:scale>
        <p:origin x="11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404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88286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10450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30473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F4DA80-56AE-4DE6-8EF2-0972481C6804}" type="datetimeFigureOut">
              <a:rPr lang="en-US" smtClean="0"/>
              <a:t>2/25/2022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602790-A72C-4CD7-9F43-68A3CA714910}" type="slidenum">
              <a:rPr lang="en-US" smtClean="0"/>
              <a:t>‹#›</a:t>
            </a:fld>
            <a:endParaRPr lang="en-US"/>
          </a:p>
        </p:txBody>
      </p:sp>
    </p:spTree>
    <p:extLst>
      <p:ext uri="{BB962C8B-B14F-4D97-AF65-F5344CB8AC3E}">
        <p14:creationId xmlns:p14="http://schemas.microsoft.com/office/powerpoint/2010/main" val="1645432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83597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08600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65652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42545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51509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26894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3BF4DA80-56AE-4DE6-8EF2-0972481C6804}" type="datetimeFigureOut">
              <a:rPr lang="en-US" smtClean="0"/>
              <a:t>2/25/2022</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E0602790-A72C-4CD7-9F43-68A3CA714910}" type="slidenum">
              <a:rPr lang="en-US" smtClean="0"/>
              <a:t>‹#›</a:t>
            </a:fld>
            <a:endParaRPr lang="en-US"/>
          </a:p>
        </p:txBody>
      </p:sp>
    </p:spTree>
    <p:extLst>
      <p:ext uri="{BB962C8B-B14F-4D97-AF65-F5344CB8AC3E}">
        <p14:creationId xmlns:p14="http://schemas.microsoft.com/office/powerpoint/2010/main" val="3912593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51376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2/25/2022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39688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2/25/2022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50367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2/25/2022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50251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2/25/2022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94808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2/25/2022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365085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2/25/2022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134006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31562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37546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654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573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687069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096108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946600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820052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686445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778649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F4DA80-56AE-4DE6-8EF2-0972481C6804}" type="datetimeFigureOut">
              <a:rPr lang="en-US" smtClean="0"/>
              <a:t>2/25/2022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602790-A72C-4CD7-9F43-68A3CA714910}" type="slidenum">
              <a:rPr lang="en-US" smtClean="0"/>
              <a:t>‹#›</a:t>
            </a:fld>
            <a:endParaRPr lang="en-US"/>
          </a:p>
        </p:txBody>
      </p:sp>
    </p:spTree>
    <p:extLst>
      <p:ext uri="{BB962C8B-B14F-4D97-AF65-F5344CB8AC3E}">
        <p14:creationId xmlns:p14="http://schemas.microsoft.com/office/powerpoint/2010/main" val="30226413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54431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83384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89736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3BF4DA80-56AE-4DE6-8EF2-0972481C6804}" type="datetimeFigureOut">
              <a:rPr lang="en-US" smtClean="0"/>
              <a:t>2/25/2022</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E0602790-A72C-4CD7-9F43-68A3CA714910}" type="slidenum">
              <a:rPr lang="en-US" smtClean="0"/>
              <a:t>‹#›</a:t>
            </a:fld>
            <a:endParaRPr lang="en-US"/>
          </a:p>
        </p:txBody>
      </p:sp>
    </p:spTree>
    <p:extLst>
      <p:ext uri="{BB962C8B-B14F-4D97-AF65-F5344CB8AC3E}">
        <p14:creationId xmlns:p14="http://schemas.microsoft.com/office/powerpoint/2010/main" val="16191321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96225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001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3BF4DA80-56AE-4DE6-8EF2-0972481C6804}" type="datetimeFigureOut">
              <a:rPr lang="en-US" smtClean="0"/>
              <a:t>2/25/2022</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E0602790-A72C-4CD7-9F43-68A3CA714910}" type="slidenum">
              <a:rPr lang="en-US" smtClean="0"/>
              <a:t>‹#›</a:t>
            </a:fld>
            <a:endParaRPr lang="en-US"/>
          </a:p>
        </p:txBody>
      </p:sp>
    </p:spTree>
    <p:extLst>
      <p:ext uri="{BB962C8B-B14F-4D97-AF65-F5344CB8AC3E}">
        <p14:creationId xmlns:p14="http://schemas.microsoft.com/office/powerpoint/2010/main" val="1587725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3315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30448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622058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4.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snow covered slope&#10;&#10;Description automatically generated">
            <a:extLst>
              <a:ext uri="{FF2B5EF4-FFF2-40B4-BE49-F238E27FC236}">
                <a16:creationId xmlns:a16="http://schemas.microsoft.com/office/drawing/2014/main" id="{E96EB468-1A68-47A7-AA16-80DE23AB9C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5ABF8063-0408-4206-AA1C-C1C8E8919F10}"/>
              </a:ext>
            </a:extLst>
          </p:cNvPr>
          <p:cNvSpPr/>
          <p:nvPr userDrawn="1"/>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8"/>
          </a:p>
        </p:txBody>
      </p:sp>
    </p:spTree>
    <p:extLst>
      <p:ext uri="{BB962C8B-B14F-4D97-AF65-F5344CB8AC3E}">
        <p14:creationId xmlns:p14="http://schemas.microsoft.com/office/powerpoint/2010/main" val="3905740669"/>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snow covered slope&#10;&#10;Description automatically generated">
            <a:extLst>
              <a:ext uri="{FF2B5EF4-FFF2-40B4-BE49-F238E27FC236}">
                <a16:creationId xmlns:a16="http://schemas.microsoft.com/office/drawing/2014/main" id="{E96EB468-1A68-47A7-AA16-80DE23AB9C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9358453"/>
      </p:ext>
    </p:extLst>
  </p:cSld>
  <p:clrMap bg1="lt1" tx1="dk1" bg2="lt2" tx2="dk2" accent1="accent1" accent2="accent2" accent3="accent3" accent4="accent4" accent5="accent5" accent6="accent6" hlink="hlink" folHlink="folHlink"/>
  <p:sldLayoutIdLst>
    <p:sldLayoutId id="2147483690" r:id="rId1"/>
    <p:sldLayoutId id="2147483691"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snow, skiing, person, covered&#10;&#10;Description automatically generated">
            <a:extLst>
              <a:ext uri="{FF2B5EF4-FFF2-40B4-BE49-F238E27FC236}">
                <a16:creationId xmlns:a16="http://schemas.microsoft.com/office/drawing/2014/main" id="{74453423-3D0D-47BD-8116-8F68104DEC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007693"/>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2/25/2022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descr="A snow covered slope&#10;&#10;Description automatically generated">
            <a:extLst>
              <a:ext uri="{FF2B5EF4-FFF2-40B4-BE49-F238E27FC236}">
                <a16:creationId xmlns:a16="http://schemas.microsoft.com/office/drawing/2014/main" id="{40D6A12E-DBA7-4B0F-9CDB-B40A03985C7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71B09491-0891-452E-927E-B63BB51E9ECD}"/>
              </a:ext>
            </a:extLst>
          </p:cNvPr>
          <p:cNvSpPr/>
          <p:nvPr userDrawn="1"/>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8"/>
          </a:p>
        </p:txBody>
      </p:sp>
    </p:spTree>
    <p:extLst>
      <p:ext uri="{BB962C8B-B14F-4D97-AF65-F5344CB8AC3E}">
        <p14:creationId xmlns:p14="http://schemas.microsoft.com/office/powerpoint/2010/main" val="163541173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2/25/2022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descr="Diagram&#10;&#10;Description automatically generated">
            <a:extLst>
              <a:ext uri="{FF2B5EF4-FFF2-40B4-BE49-F238E27FC236}">
                <a16:creationId xmlns:a16="http://schemas.microsoft.com/office/drawing/2014/main" id="{E8E28FBA-8EB4-4896-A985-2D894C8FF01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Text&#10;&#10;Description automatically generated">
            <a:extLst>
              <a:ext uri="{FF2B5EF4-FFF2-40B4-BE49-F238E27FC236}">
                <a16:creationId xmlns:a16="http://schemas.microsoft.com/office/drawing/2014/main" id="{49C33832-ED29-4635-8EF1-6D2A634AAA9B}"/>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5696" r="5696"/>
          <a:stretch/>
        </p:blipFill>
        <p:spPr>
          <a:xfrm>
            <a:off x="694482" y="0"/>
            <a:ext cx="10803037" cy="6858000"/>
          </a:xfrm>
          <a:prstGeom prst="rect">
            <a:avLst/>
          </a:prstGeom>
        </p:spPr>
      </p:pic>
      <p:pic>
        <p:nvPicPr>
          <p:cNvPr id="9" name="Picture 8" descr="A picture containing snow&#10;&#10;Description automatically generated">
            <a:extLst>
              <a:ext uri="{FF2B5EF4-FFF2-40B4-BE49-F238E27FC236}">
                <a16:creationId xmlns:a16="http://schemas.microsoft.com/office/drawing/2014/main" id="{AB6452BB-7CF8-4377-9C1B-1CC0631C9AC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495025"/>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2/25/2022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descr="A picture containing snow, skiing, person, covered&#10;&#10;Description automatically generated">
            <a:extLst>
              <a:ext uri="{FF2B5EF4-FFF2-40B4-BE49-F238E27FC236}">
                <a16:creationId xmlns:a16="http://schemas.microsoft.com/office/drawing/2014/main" id="{E8CCF191-058F-4DF6-A815-048AEC3DC85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5573320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75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BF4C9A7-F316-4DBF-96A3-FB88813E1915}"/>
              </a:ext>
            </a:extLst>
          </p:cNvPr>
          <p:cNvSpPr txBox="1"/>
          <p:nvPr/>
        </p:nvSpPr>
        <p:spPr>
          <a:xfrm>
            <a:off x="1161738" y="2339174"/>
            <a:ext cx="9033462" cy="1887696"/>
          </a:xfrm>
          <a:prstGeom prst="rect">
            <a:avLst/>
          </a:prstGeom>
          <a:noFill/>
          <a:ln w="22225" cap="sq">
            <a:noFill/>
            <a:miter lim="800000"/>
          </a:ln>
        </p:spPr>
        <p:txBody>
          <a:bodyPr wrap="square" rtlCol="0">
            <a:spAutoFit/>
          </a:bodyPr>
          <a:lstStyle/>
          <a:p>
            <a:pPr marL="111125" indent="-111125">
              <a:lnSpc>
                <a:spcPts val="3500"/>
              </a:lnSpc>
              <a:tabLst>
                <a:tab pos="117475" algn="l"/>
              </a:tabLst>
            </a:pPr>
            <a: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“When the Pharisee who had invited him saw this, he said to himself, ‘If this man were a prophet, </a:t>
            </a:r>
            <a:b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br>
            <a: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he would know who is touching him and what kind of woman she is that she is a sinner.’”   </a:t>
            </a:r>
            <a:r>
              <a:rPr lang="en-US" sz="3300" dirty="0">
                <a:ln w="12700" cap="sq">
                  <a:solidFill>
                    <a:srgbClr val="A72828"/>
                  </a:solidFill>
                  <a:miter lim="800000"/>
                </a:ln>
                <a:solidFill>
                  <a:srgbClr val="A72828"/>
                </a:solidFill>
                <a:effectLst>
                  <a:glow rad="127000">
                    <a:srgbClr val="E2E2DE"/>
                  </a:glow>
                </a:effectLst>
                <a:latin typeface="Neutra Text" panose="02000000000000000000" pitchFamily="50" charset="0"/>
                <a:cs typeface="Poppins" panose="00000500000000000000" pitchFamily="50" charset="0"/>
              </a:rPr>
              <a:t>Luke 7:39</a:t>
            </a:r>
          </a:p>
        </p:txBody>
      </p:sp>
      <p:sp>
        <p:nvSpPr>
          <p:cNvPr id="5" name="Freeform: Shape 4">
            <a:extLst>
              <a:ext uri="{FF2B5EF4-FFF2-40B4-BE49-F238E27FC236}">
                <a16:creationId xmlns:a16="http://schemas.microsoft.com/office/drawing/2014/main" id="{69A646C3-8119-4781-9658-9D47300980A6}"/>
              </a:ext>
            </a:extLst>
          </p:cNvPr>
          <p:cNvSpPr/>
          <p:nvPr/>
        </p:nvSpPr>
        <p:spPr>
          <a:xfrm rot="60000">
            <a:off x="1360122" y="3234934"/>
            <a:ext cx="3128473" cy="45719"/>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A7282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Text&#10;&#10;Description automatically generated">
            <a:extLst>
              <a:ext uri="{FF2B5EF4-FFF2-40B4-BE49-F238E27FC236}">
                <a16:creationId xmlns:a16="http://schemas.microsoft.com/office/drawing/2014/main" id="{365EE606-B036-40FC-AF12-05B00BFD664A}"/>
              </a:ext>
            </a:extLst>
          </p:cNvPr>
          <p:cNvPicPr>
            <a:picLocks noChangeAspect="1"/>
          </p:cNvPicPr>
          <p:nvPr/>
        </p:nvPicPr>
        <p:blipFill rotWithShape="1">
          <a:blip r:embed="rId2">
            <a:extLst>
              <a:ext uri="{28A0092B-C50C-407E-A947-70E740481C1C}">
                <a14:useLocalDpi xmlns:a14="http://schemas.microsoft.com/office/drawing/2010/main" val="0"/>
              </a:ext>
            </a:extLst>
          </a:blip>
          <a:srcRect l="5696" r="5696"/>
          <a:stretch/>
        </p:blipFill>
        <p:spPr>
          <a:xfrm>
            <a:off x="8728738" y="4751999"/>
            <a:ext cx="3307060" cy="2332659"/>
          </a:xfrm>
          <a:prstGeom prst="rect">
            <a:avLst/>
          </a:prstGeom>
        </p:spPr>
      </p:pic>
      <p:sp>
        <p:nvSpPr>
          <p:cNvPr id="8" name="TextBox 7">
            <a:extLst>
              <a:ext uri="{FF2B5EF4-FFF2-40B4-BE49-F238E27FC236}">
                <a16:creationId xmlns:a16="http://schemas.microsoft.com/office/drawing/2014/main" id="{66B428B2-79CB-4175-8B17-19A066307F28}"/>
              </a:ext>
            </a:extLst>
          </p:cNvPr>
          <p:cNvSpPr txBox="1"/>
          <p:nvPr/>
        </p:nvSpPr>
        <p:spPr>
          <a:xfrm>
            <a:off x="-902825" y="189258"/>
            <a:ext cx="12979829" cy="1169551"/>
          </a:xfrm>
          <a:prstGeom prst="rect">
            <a:avLst/>
          </a:prstGeom>
          <a:noFill/>
        </p:spPr>
        <p:txBody>
          <a:bodyPr wrap="square" rtlCol="0">
            <a:spAutoFit/>
          </a:bodyPr>
          <a:lstStyle/>
          <a:p>
            <a:pPr algn="r">
              <a:lnSpc>
                <a:spcPts val="4200"/>
              </a:lnSpc>
            </a:pPr>
            <a:r>
              <a:rPr lang="en-US" sz="4600" b="1" dirty="0">
                <a:solidFill>
                  <a:srgbClr val="275170"/>
                </a:solidFill>
                <a:effectLst>
                  <a:glow rad="127000">
                    <a:srgbClr val="E2E2DE">
                      <a:alpha val="88000"/>
                    </a:srgbClr>
                  </a:glow>
                </a:effectLst>
                <a:latin typeface="Neutra Text" panose="02000000000000000000" pitchFamily="50" charset="0"/>
              </a:rPr>
              <a:t>SIMON THE PHARISEE</a:t>
            </a:r>
          </a:p>
          <a:p>
            <a:pPr algn="r">
              <a:lnSpc>
                <a:spcPts val="4200"/>
              </a:lnSpc>
            </a:pPr>
            <a:r>
              <a:rPr lang="en-US" sz="4000" b="1" dirty="0">
                <a:solidFill>
                  <a:srgbClr val="275170"/>
                </a:solidFill>
                <a:effectLst>
                  <a:glow rad="127000">
                    <a:srgbClr val="E2E2DE">
                      <a:alpha val="88000"/>
                    </a:srgbClr>
                  </a:glow>
                </a:effectLst>
                <a:latin typeface="Neutra Text" panose="02000000000000000000" pitchFamily="50" charset="0"/>
              </a:rPr>
              <a:t>JESUS SEES YOU WHEN YOU’RE BROKEN</a:t>
            </a:r>
          </a:p>
        </p:txBody>
      </p:sp>
    </p:spTree>
    <p:extLst>
      <p:ext uri="{BB962C8B-B14F-4D97-AF65-F5344CB8AC3E}">
        <p14:creationId xmlns:p14="http://schemas.microsoft.com/office/powerpoint/2010/main" val="399327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BF4C9A7-F316-4DBF-96A3-FB88813E1915}"/>
              </a:ext>
            </a:extLst>
          </p:cNvPr>
          <p:cNvSpPr txBox="1"/>
          <p:nvPr/>
        </p:nvSpPr>
        <p:spPr>
          <a:xfrm>
            <a:off x="1479390" y="2403017"/>
            <a:ext cx="8215397" cy="1438855"/>
          </a:xfrm>
          <a:prstGeom prst="rect">
            <a:avLst/>
          </a:prstGeom>
          <a:noFill/>
          <a:ln w="22225" cap="sq">
            <a:noFill/>
            <a:miter lim="800000"/>
          </a:ln>
        </p:spPr>
        <p:txBody>
          <a:bodyPr wrap="square" rtlCol="0">
            <a:spAutoFit/>
          </a:bodyPr>
          <a:lstStyle/>
          <a:p>
            <a:pPr marL="111125" indent="-111125">
              <a:lnSpc>
                <a:spcPts val="3500"/>
              </a:lnSpc>
              <a:tabLst>
                <a:tab pos="117475" algn="l"/>
              </a:tabLst>
            </a:pPr>
            <a: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“Then Jesus answered his thoughts. ‘Simon,’ he said to the Pharisee, ‘I have something </a:t>
            </a:r>
            <a:b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br>
            <a: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to say to you…’”  				</a:t>
            </a:r>
            <a:r>
              <a:rPr lang="en-US" sz="3300" dirty="0">
                <a:ln w="12700" cap="sq">
                  <a:solidFill>
                    <a:srgbClr val="A72828"/>
                  </a:solidFill>
                  <a:miter lim="800000"/>
                </a:ln>
                <a:solidFill>
                  <a:srgbClr val="A72828"/>
                </a:solidFill>
                <a:effectLst>
                  <a:glow rad="127000">
                    <a:srgbClr val="E2E2DE"/>
                  </a:glow>
                </a:effectLst>
                <a:latin typeface="Neutra Text" panose="02000000000000000000" pitchFamily="50" charset="0"/>
                <a:cs typeface="Poppins" panose="00000500000000000000" pitchFamily="50" charset="0"/>
              </a:rPr>
              <a:t>Luke 7:40</a:t>
            </a:r>
          </a:p>
        </p:txBody>
      </p:sp>
      <p:pic>
        <p:nvPicPr>
          <p:cNvPr id="5" name="Picture 4" descr="Text&#10;&#10;Description automatically generated">
            <a:extLst>
              <a:ext uri="{FF2B5EF4-FFF2-40B4-BE49-F238E27FC236}">
                <a16:creationId xmlns:a16="http://schemas.microsoft.com/office/drawing/2014/main" id="{BBE3B3DE-8595-4A00-B6D4-CC1C4E2E0488}"/>
              </a:ext>
            </a:extLst>
          </p:cNvPr>
          <p:cNvPicPr>
            <a:picLocks noChangeAspect="1"/>
          </p:cNvPicPr>
          <p:nvPr/>
        </p:nvPicPr>
        <p:blipFill rotWithShape="1">
          <a:blip r:embed="rId2">
            <a:extLst>
              <a:ext uri="{28A0092B-C50C-407E-A947-70E740481C1C}">
                <a14:useLocalDpi xmlns:a14="http://schemas.microsoft.com/office/drawing/2010/main" val="0"/>
              </a:ext>
            </a:extLst>
          </a:blip>
          <a:srcRect l="5696" r="5696"/>
          <a:stretch/>
        </p:blipFill>
        <p:spPr>
          <a:xfrm>
            <a:off x="8728738" y="4751999"/>
            <a:ext cx="3307060" cy="2332659"/>
          </a:xfrm>
          <a:prstGeom prst="rect">
            <a:avLst/>
          </a:prstGeom>
        </p:spPr>
      </p:pic>
      <p:sp>
        <p:nvSpPr>
          <p:cNvPr id="6" name="TextBox 5">
            <a:extLst>
              <a:ext uri="{FF2B5EF4-FFF2-40B4-BE49-F238E27FC236}">
                <a16:creationId xmlns:a16="http://schemas.microsoft.com/office/drawing/2014/main" id="{0493F0C5-6673-4C36-B577-3F1D0B42082D}"/>
              </a:ext>
            </a:extLst>
          </p:cNvPr>
          <p:cNvSpPr txBox="1"/>
          <p:nvPr/>
        </p:nvSpPr>
        <p:spPr>
          <a:xfrm>
            <a:off x="-902825" y="189258"/>
            <a:ext cx="12979829" cy="1169551"/>
          </a:xfrm>
          <a:prstGeom prst="rect">
            <a:avLst/>
          </a:prstGeom>
          <a:noFill/>
        </p:spPr>
        <p:txBody>
          <a:bodyPr wrap="square" rtlCol="0">
            <a:spAutoFit/>
          </a:bodyPr>
          <a:lstStyle/>
          <a:p>
            <a:pPr algn="r">
              <a:lnSpc>
                <a:spcPts val="4200"/>
              </a:lnSpc>
            </a:pPr>
            <a:r>
              <a:rPr lang="en-US" sz="4600" b="1" dirty="0">
                <a:solidFill>
                  <a:srgbClr val="275170"/>
                </a:solidFill>
                <a:effectLst>
                  <a:glow rad="127000">
                    <a:srgbClr val="E2E2DE">
                      <a:alpha val="88000"/>
                    </a:srgbClr>
                  </a:glow>
                </a:effectLst>
                <a:latin typeface="Neutra Text" panose="02000000000000000000" pitchFamily="50" charset="0"/>
              </a:rPr>
              <a:t>SIMON THE PHARISEE</a:t>
            </a:r>
          </a:p>
          <a:p>
            <a:pPr algn="r">
              <a:lnSpc>
                <a:spcPts val="4200"/>
              </a:lnSpc>
            </a:pPr>
            <a:r>
              <a:rPr lang="en-US" sz="4000" b="1" dirty="0">
                <a:solidFill>
                  <a:srgbClr val="275170"/>
                </a:solidFill>
                <a:effectLst>
                  <a:glow rad="127000">
                    <a:srgbClr val="E2E2DE">
                      <a:alpha val="88000"/>
                    </a:srgbClr>
                  </a:glow>
                </a:effectLst>
                <a:latin typeface="Neutra Text" panose="02000000000000000000" pitchFamily="50" charset="0"/>
              </a:rPr>
              <a:t>JESUS SEES YOU WHEN YOU’RE BROKEN</a:t>
            </a:r>
          </a:p>
        </p:txBody>
      </p:sp>
    </p:spTree>
    <p:extLst>
      <p:ext uri="{BB962C8B-B14F-4D97-AF65-F5344CB8AC3E}">
        <p14:creationId xmlns:p14="http://schemas.microsoft.com/office/powerpoint/2010/main" val="399913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BF4C9A7-F316-4DBF-96A3-FB88813E1915}"/>
              </a:ext>
            </a:extLst>
          </p:cNvPr>
          <p:cNvSpPr txBox="1"/>
          <p:nvPr/>
        </p:nvSpPr>
        <p:spPr>
          <a:xfrm>
            <a:off x="748602" y="2446217"/>
            <a:ext cx="9979398" cy="990015"/>
          </a:xfrm>
          <a:prstGeom prst="rect">
            <a:avLst/>
          </a:prstGeom>
          <a:noFill/>
          <a:ln w="22225" cap="sq">
            <a:noFill/>
            <a:miter lim="800000"/>
          </a:ln>
        </p:spPr>
        <p:txBody>
          <a:bodyPr wrap="square" rtlCol="0">
            <a:spAutoFit/>
          </a:bodyPr>
          <a:lstStyle/>
          <a:p>
            <a:pPr marL="111125" indent="-111125">
              <a:lnSpc>
                <a:spcPts val="3500"/>
              </a:lnSpc>
              <a:tabLst>
                <a:tab pos="117475" algn="l"/>
              </a:tabLst>
            </a:pPr>
            <a: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“Then he turned toward the woman and said to Simon, ‘Do you see this woman?’”   				</a:t>
            </a:r>
            <a:r>
              <a:rPr lang="en-US" sz="3300" dirty="0">
                <a:ln w="12700" cap="sq">
                  <a:solidFill>
                    <a:srgbClr val="A72828"/>
                  </a:solidFill>
                  <a:miter lim="800000"/>
                </a:ln>
                <a:solidFill>
                  <a:srgbClr val="A72828"/>
                </a:solidFill>
                <a:effectLst>
                  <a:glow rad="127000">
                    <a:srgbClr val="E2E2DE"/>
                  </a:glow>
                </a:effectLst>
                <a:latin typeface="Neutra Text" panose="02000000000000000000" pitchFamily="50" charset="0"/>
                <a:cs typeface="Poppins" panose="00000500000000000000" pitchFamily="50" charset="0"/>
              </a:rPr>
              <a:t>Luke 7:44</a:t>
            </a:r>
          </a:p>
        </p:txBody>
      </p:sp>
      <p:sp>
        <p:nvSpPr>
          <p:cNvPr id="5" name="Freeform: Shape 4">
            <a:extLst>
              <a:ext uri="{FF2B5EF4-FFF2-40B4-BE49-F238E27FC236}">
                <a16:creationId xmlns:a16="http://schemas.microsoft.com/office/drawing/2014/main" id="{0F2FD549-ED61-438D-8AF4-554F1A2097E6}"/>
              </a:ext>
            </a:extLst>
          </p:cNvPr>
          <p:cNvSpPr/>
          <p:nvPr/>
        </p:nvSpPr>
        <p:spPr>
          <a:xfrm rot="60000">
            <a:off x="1051454" y="3329438"/>
            <a:ext cx="4066174" cy="45719"/>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A7282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6983F9C-6673-4DD5-AB00-691F62714B57}"/>
              </a:ext>
            </a:extLst>
          </p:cNvPr>
          <p:cNvSpPr txBox="1"/>
          <p:nvPr/>
        </p:nvSpPr>
        <p:spPr>
          <a:xfrm>
            <a:off x="525039" y="2201017"/>
            <a:ext cx="3843734" cy="1826141"/>
          </a:xfrm>
          <a:prstGeom prst="rect">
            <a:avLst/>
          </a:prstGeom>
          <a:solidFill>
            <a:srgbClr val="275170"/>
          </a:solidFill>
        </p:spPr>
        <p:txBody>
          <a:bodyPr wrap="square" tIns="91440" bIns="91440" rtlCol="0">
            <a:spAutoFit/>
          </a:bodyPr>
          <a:lstStyle/>
          <a:p>
            <a:pPr algn="ctr" defTabSz="457200">
              <a:lnSpc>
                <a:spcPts val="3200"/>
              </a:lnSpc>
              <a:defRPr/>
            </a:pPr>
            <a:r>
              <a:rPr lang="en-US" sz="3200" dirty="0">
                <a:ln w="19050" cap="sq">
                  <a:solidFill>
                    <a:srgbClr val="E2E2DE"/>
                  </a:solidFill>
                  <a:miter lim="800000"/>
                </a:ln>
                <a:solidFill>
                  <a:srgbClr val="E2E2DE"/>
                </a:solidFill>
                <a:latin typeface="Neutra Text" panose="02000000000000000000" pitchFamily="50" charset="0"/>
              </a:rPr>
              <a:t>Simon saw </a:t>
            </a:r>
            <a:br>
              <a:rPr lang="en-US" sz="3200" dirty="0">
                <a:ln w="19050" cap="sq">
                  <a:solidFill>
                    <a:srgbClr val="E2E2DE"/>
                  </a:solidFill>
                  <a:miter lim="800000"/>
                </a:ln>
                <a:solidFill>
                  <a:srgbClr val="E2E2DE"/>
                </a:solidFill>
                <a:latin typeface="Neutra Text" panose="02000000000000000000" pitchFamily="50" charset="0"/>
              </a:rPr>
            </a:br>
            <a:r>
              <a:rPr lang="en-US" sz="3200" dirty="0">
                <a:ln w="19050" cap="sq">
                  <a:solidFill>
                    <a:srgbClr val="E2E2DE"/>
                  </a:solidFill>
                  <a:miter lim="800000"/>
                </a:ln>
                <a:solidFill>
                  <a:srgbClr val="E2E2DE"/>
                </a:solidFill>
                <a:latin typeface="Neutra Text" panose="02000000000000000000" pitchFamily="50" charset="0"/>
              </a:rPr>
              <a:t>a p</a:t>
            </a:r>
            <a:r>
              <a:rPr lang="en-US" sz="3200" u="sng" dirty="0">
                <a:ln w="19050" cap="sq">
                  <a:solidFill>
                    <a:srgbClr val="E2E2DE"/>
                  </a:solidFill>
                  <a:miter lim="800000"/>
                </a:ln>
                <a:solidFill>
                  <a:srgbClr val="E2E2DE"/>
                </a:solidFill>
                <a:latin typeface="Neutra Text" panose="02000000000000000000" pitchFamily="50" charset="0"/>
              </a:rPr>
              <a:t>roblem</a:t>
            </a:r>
            <a:r>
              <a:rPr lang="en-US" sz="3200" dirty="0">
                <a:ln w="19050" cap="sq">
                  <a:solidFill>
                    <a:srgbClr val="E2E2DE"/>
                  </a:solidFill>
                  <a:miter lim="800000"/>
                </a:ln>
                <a:solidFill>
                  <a:srgbClr val="E2E2DE"/>
                </a:solidFill>
                <a:latin typeface="Neutra Text" panose="02000000000000000000" pitchFamily="50" charset="0"/>
              </a:rPr>
              <a:t>,</a:t>
            </a:r>
          </a:p>
          <a:p>
            <a:pPr algn="ctr" defTabSz="457200">
              <a:lnSpc>
                <a:spcPts val="3200"/>
              </a:lnSpc>
              <a:defRPr/>
            </a:pPr>
            <a:r>
              <a:rPr lang="en-US" sz="3200" dirty="0">
                <a:ln w="19050" cap="sq">
                  <a:solidFill>
                    <a:srgbClr val="E2E2DE"/>
                  </a:solidFill>
                  <a:miter lim="800000"/>
                </a:ln>
                <a:solidFill>
                  <a:srgbClr val="E2E2DE"/>
                </a:solidFill>
                <a:latin typeface="Neutra Text" panose="02000000000000000000" pitchFamily="50" charset="0"/>
              </a:rPr>
              <a:t>Jesus saw </a:t>
            </a:r>
            <a:br>
              <a:rPr lang="en-US" sz="3200" dirty="0">
                <a:ln w="19050" cap="sq">
                  <a:solidFill>
                    <a:srgbClr val="E2E2DE"/>
                  </a:solidFill>
                  <a:miter lim="800000"/>
                </a:ln>
                <a:solidFill>
                  <a:srgbClr val="E2E2DE"/>
                </a:solidFill>
                <a:latin typeface="Neutra Text" panose="02000000000000000000" pitchFamily="50" charset="0"/>
              </a:rPr>
            </a:br>
            <a:r>
              <a:rPr lang="en-US" sz="3200" dirty="0">
                <a:ln w="19050" cap="sq">
                  <a:solidFill>
                    <a:srgbClr val="E2E2DE"/>
                  </a:solidFill>
                  <a:miter lim="800000"/>
                </a:ln>
                <a:solidFill>
                  <a:srgbClr val="E2E2DE"/>
                </a:solidFill>
                <a:latin typeface="Neutra Text" panose="02000000000000000000" pitchFamily="50" charset="0"/>
              </a:rPr>
              <a:t>a p</a:t>
            </a:r>
            <a:r>
              <a:rPr lang="en-US" sz="3200" u="sng" dirty="0">
                <a:ln w="19050" cap="sq">
                  <a:solidFill>
                    <a:srgbClr val="E2E2DE"/>
                  </a:solidFill>
                  <a:miter lim="800000"/>
                </a:ln>
                <a:solidFill>
                  <a:srgbClr val="E2E2DE"/>
                </a:solidFill>
                <a:latin typeface="Neutra Text" panose="02000000000000000000" pitchFamily="50" charset="0"/>
              </a:rPr>
              <a:t>erson</a:t>
            </a:r>
            <a:r>
              <a:rPr lang="en-US" sz="3200" dirty="0">
                <a:ln w="19050" cap="sq">
                  <a:solidFill>
                    <a:srgbClr val="E2E2DE"/>
                  </a:solidFill>
                  <a:miter lim="800000"/>
                </a:ln>
                <a:solidFill>
                  <a:srgbClr val="E2E2DE"/>
                </a:solidFill>
                <a:latin typeface="Neutra Text" panose="02000000000000000000" pitchFamily="50" charset="0"/>
              </a:rPr>
              <a:t>.</a:t>
            </a:r>
          </a:p>
        </p:txBody>
      </p:sp>
      <p:sp>
        <p:nvSpPr>
          <p:cNvPr id="8" name="TextBox 7">
            <a:extLst>
              <a:ext uri="{FF2B5EF4-FFF2-40B4-BE49-F238E27FC236}">
                <a16:creationId xmlns:a16="http://schemas.microsoft.com/office/drawing/2014/main" id="{571206D8-CF60-41EF-96A2-822BC86BD107}"/>
              </a:ext>
            </a:extLst>
          </p:cNvPr>
          <p:cNvSpPr txBox="1"/>
          <p:nvPr/>
        </p:nvSpPr>
        <p:spPr>
          <a:xfrm>
            <a:off x="4769071" y="2201343"/>
            <a:ext cx="3843734" cy="1826141"/>
          </a:xfrm>
          <a:prstGeom prst="rect">
            <a:avLst/>
          </a:prstGeom>
          <a:solidFill>
            <a:srgbClr val="275170"/>
          </a:solidFill>
        </p:spPr>
        <p:txBody>
          <a:bodyPr wrap="square" tIns="91440" bIns="91440" rtlCol="0">
            <a:spAutoFit/>
          </a:bodyPr>
          <a:lstStyle/>
          <a:p>
            <a:pPr algn="ctr" defTabSz="457200">
              <a:lnSpc>
                <a:spcPts val="3200"/>
              </a:lnSpc>
              <a:defRPr/>
            </a:pPr>
            <a:r>
              <a:rPr lang="en-US" sz="3200" dirty="0">
                <a:ln w="19050" cap="sq">
                  <a:solidFill>
                    <a:srgbClr val="E2E2DE"/>
                  </a:solidFill>
                  <a:miter lim="800000"/>
                </a:ln>
                <a:solidFill>
                  <a:srgbClr val="E2E2DE"/>
                </a:solidFill>
                <a:latin typeface="Neutra Text" panose="02000000000000000000" pitchFamily="50" charset="0"/>
              </a:rPr>
              <a:t>Simon saw </a:t>
            </a:r>
            <a:br>
              <a:rPr lang="en-US" sz="3200" dirty="0">
                <a:ln w="19050" cap="sq">
                  <a:solidFill>
                    <a:srgbClr val="E2E2DE"/>
                  </a:solidFill>
                  <a:miter lim="800000"/>
                </a:ln>
                <a:solidFill>
                  <a:srgbClr val="E2E2DE"/>
                </a:solidFill>
                <a:latin typeface="Neutra Text" panose="02000000000000000000" pitchFamily="50" charset="0"/>
              </a:rPr>
            </a:br>
            <a:r>
              <a:rPr lang="en-US" sz="3200" dirty="0">
                <a:ln w="19050" cap="sq">
                  <a:solidFill>
                    <a:srgbClr val="E2E2DE"/>
                  </a:solidFill>
                  <a:miter lim="800000"/>
                </a:ln>
                <a:solidFill>
                  <a:srgbClr val="E2E2DE"/>
                </a:solidFill>
                <a:latin typeface="Neutra Text" panose="02000000000000000000" pitchFamily="50" charset="0"/>
              </a:rPr>
              <a:t>a </a:t>
            </a:r>
            <a:r>
              <a:rPr lang="en-US" sz="3200" u="sng" dirty="0">
                <a:ln w="19050" cap="sq">
                  <a:solidFill>
                    <a:srgbClr val="E2E2DE"/>
                  </a:solidFill>
                  <a:miter lim="800000"/>
                </a:ln>
                <a:solidFill>
                  <a:srgbClr val="E2E2DE"/>
                </a:solidFill>
                <a:latin typeface="Neutra Text" panose="02000000000000000000" pitchFamily="50" charset="0"/>
              </a:rPr>
              <a:t>nuisance</a:t>
            </a:r>
            <a:r>
              <a:rPr lang="en-US" sz="3200" dirty="0">
                <a:ln w="19050" cap="sq">
                  <a:solidFill>
                    <a:srgbClr val="E2E2DE"/>
                  </a:solidFill>
                  <a:miter lim="800000"/>
                </a:ln>
                <a:solidFill>
                  <a:srgbClr val="E2E2DE"/>
                </a:solidFill>
                <a:latin typeface="Neutra Text" panose="02000000000000000000" pitchFamily="50" charset="0"/>
              </a:rPr>
              <a:t>,</a:t>
            </a:r>
          </a:p>
          <a:p>
            <a:pPr algn="ctr" defTabSz="457200">
              <a:lnSpc>
                <a:spcPts val="3200"/>
              </a:lnSpc>
              <a:defRPr/>
            </a:pPr>
            <a:r>
              <a:rPr lang="en-US" sz="3200" dirty="0">
                <a:ln w="19050" cap="sq">
                  <a:solidFill>
                    <a:srgbClr val="E2E2DE"/>
                  </a:solidFill>
                  <a:miter lim="800000"/>
                </a:ln>
                <a:solidFill>
                  <a:srgbClr val="E2E2DE"/>
                </a:solidFill>
                <a:latin typeface="Neutra Text" panose="02000000000000000000" pitchFamily="50" charset="0"/>
              </a:rPr>
              <a:t>Jesus saw </a:t>
            </a:r>
            <a:br>
              <a:rPr lang="en-US" sz="3200" dirty="0">
                <a:ln w="19050" cap="sq">
                  <a:solidFill>
                    <a:srgbClr val="E2E2DE"/>
                  </a:solidFill>
                  <a:miter lim="800000"/>
                </a:ln>
                <a:solidFill>
                  <a:srgbClr val="E2E2DE"/>
                </a:solidFill>
                <a:latin typeface="Neutra Text" panose="02000000000000000000" pitchFamily="50" charset="0"/>
              </a:rPr>
            </a:br>
            <a:r>
              <a:rPr lang="en-US" sz="3200" dirty="0">
                <a:ln w="19050" cap="sq">
                  <a:solidFill>
                    <a:srgbClr val="E2E2DE"/>
                  </a:solidFill>
                  <a:miter lim="800000"/>
                </a:ln>
                <a:solidFill>
                  <a:srgbClr val="E2E2DE"/>
                </a:solidFill>
                <a:latin typeface="Neutra Text" panose="02000000000000000000" pitchFamily="50" charset="0"/>
              </a:rPr>
              <a:t>a </a:t>
            </a:r>
            <a:r>
              <a:rPr lang="en-US" sz="3200" u="sng" dirty="0">
                <a:ln w="19050" cap="sq">
                  <a:solidFill>
                    <a:srgbClr val="E2E2DE"/>
                  </a:solidFill>
                  <a:miter lim="800000"/>
                </a:ln>
                <a:solidFill>
                  <a:srgbClr val="E2E2DE"/>
                </a:solidFill>
                <a:latin typeface="Neutra Text" panose="02000000000000000000" pitchFamily="50" charset="0"/>
              </a:rPr>
              <a:t>need</a:t>
            </a:r>
            <a:r>
              <a:rPr lang="en-US" sz="3200" dirty="0">
                <a:ln w="19050" cap="sq">
                  <a:solidFill>
                    <a:srgbClr val="E2E2DE"/>
                  </a:solidFill>
                  <a:miter lim="800000"/>
                </a:ln>
                <a:solidFill>
                  <a:srgbClr val="E2E2DE"/>
                </a:solidFill>
                <a:latin typeface="Neutra Text" panose="02000000000000000000" pitchFamily="50" charset="0"/>
              </a:rPr>
              <a:t>.</a:t>
            </a:r>
          </a:p>
        </p:txBody>
      </p:sp>
      <p:sp>
        <p:nvSpPr>
          <p:cNvPr id="9" name="TextBox 8">
            <a:extLst>
              <a:ext uri="{FF2B5EF4-FFF2-40B4-BE49-F238E27FC236}">
                <a16:creationId xmlns:a16="http://schemas.microsoft.com/office/drawing/2014/main" id="{B0289E6D-DDCC-4C2D-BE90-19F4F4D82D56}"/>
              </a:ext>
            </a:extLst>
          </p:cNvPr>
          <p:cNvSpPr txBox="1"/>
          <p:nvPr/>
        </p:nvSpPr>
        <p:spPr>
          <a:xfrm>
            <a:off x="525039" y="4251131"/>
            <a:ext cx="3843734" cy="1826141"/>
          </a:xfrm>
          <a:prstGeom prst="rect">
            <a:avLst/>
          </a:prstGeom>
          <a:solidFill>
            <a:srgbClr val="275170"/>
          </a:solidFill>
        </p:spPr>
        <p:txBody>
          <a:bodyPr wrap="square" tIns="91440" bIns="91440" rtlCol="0">
            <a:spAutoFit/>
          </a:bodyPr>
          <a:lstStyle/>
          <a:p>
            <a:pPr algn="ctr" defTabSz="457200">
              <a:lnSpc>
                <a:spcPts val="3200"/>
              </a:lnSpc>
              <a:defRPr/>
            </a:pPr>
            <a:r>
              <a:rPr lang="en-US" sz="3200" dirty="0">
                <a:ln w="19050" cap="sq">
                  <a:solidFill>
                    <a:srgbClr val="E2E2DE"/>
                  </a:solidFill>
                  <a:miter lim="800000"/>
                </a:ln>
                <a:solidFill>
                  <a:srgbClr val="E2E2DE"/>
                </a:solidFill>
                <a:latin typeface="Neutra Text" panose="02000000000000000000" pitchFamily="50" charset="0"/>
              </a:rPr>
              <a:t>Simon saw </a:t>
            </a:r>
            <a:br>
              <a:rPr lang="en-US" sz="3200" dirty="0">
                <a:ln w="19050" cap="sq">
                  <a:solidFill>
                    <a:srgbClr val="E2E2DE"/>
                  </a:solidFill>
                  <a:miter lim="800000"/>
                </a:ln>
                <a:solidFill>
                  <a:srgbClr val="E2E2DE"/>
                </a:solidFill>
                <a:latin typeface="Neutra Text" panose="02000000000000000000" pitchFamily="50" charset="0"/>
              </a:rPr>
            </a:br>
            <a:r>
              <a:rPr lang="en-US" sz="3200" dirty="0">
                <a:ln w="19050" cap="sq">
                  <a:solidFill>
                    <a:srgbClr val="E2E2DE"/>
                  </a:solidFill>
                  <a:miter lim="800000"/>
                </a:ln>
                <a:solidFill>
                  <a:srgbClr val="E2E2DE"/>
                </a:solidFill>
                <a:latin typeface="Neutra Text" panose="02000000000000000000" pitchFamily="50" charset="0"/>
              </a:rPr>
              <a:t>a </a:t>
            </a:r>
            <a:r>
              <a:rPr lang="en-US" sz="3200" u="sng" dirty="0">
                <a:ln w="19050" cap="sq">
                  <a:solidFill>
                    <a:srgbClr val="E2E2DE"/>
                  </a:solidFill>
                  <a:miter lim="800000"/>
                </a:ln>
                <a:solidFill>
                  <a:srgbClr val="E2E2DE"/>
                </a:solidFill>
                <a:latin typeface="Neutra Text" panose="02000000000000000000" pitchFamily="50" charset="0"/>
              </a:rPr>
              <a:t>situation</a:t>
            </a:r>
            <a:r>
              <a:rPr lang="en-US" sz="3200" dirty="0">
                <a:ln w="19050" cap="sq">
                  <a:solidFill>
                    <a:srgbClr val="E2E2DE"/>
                  </a:solidFill>
                  <a:miter lim="800000"/>
                </a:ln>
                <a:solidFill>
                  <a:srgbClr val="E2E2DE"/>
                </a:solidFill>
                <a:latin typeface="Neutra Text" panose="02000000000000000000" pitchFamily="50" charset="0"/>
              </a:rPr>
              <a:t> </a:t>
            </a:r>
            <a:r>
              <a:rPr lang="en-US" sz="3200" u="sng" dirty="0">
                <a:ln w="19050" cap="sq">
                  <a:solidFill>
                    <a:srgbClr val="E2E2DE"/>
                  </a:solidFill>
                  <a:miter lim="800000"/>
                </a:ln>
                <a:solidFill>
                  <a:srgbClr val="E2E2DE"/>
                </a:solidFill>
                <a:latin typeface="Neutra Text" panose="02000000000000000000" pitchFamily="50" charset="0"/>
              </a:rPr>
              <a:t>to</a:t>
            </a:r>
            <a:r>
              <a:rPr lang="en-US" sz="3200" dirty="0">
                <a:ln w="19050" cap="sq">
                  <a:solidFill>
                    <a:srgbClr val="E2E2DE"/>
                  </a:solidFill>
                  <a:miter lim="800000"/>
                </a:ln>
                <a:solidFill>
                  <a:srgbClr val="E2E2DE"/>
                </a:solidFill>
                <a:latin typeface="Neutra Text" panose="02000000000000000000" pitchFamily="50" charset="0"/>
              </a:rPr>
              <a:t> </a:t>
            </a:r>
            <a:r>
              <a:rPr lang="en-US" sz="3200" u="sng" dirty="0">
                <a:ln w="19050" cap="sq">
                  <a:solidFill>
                    <a:srgbClr val="E2E2DE"/>
                  </a:solidFill>
                  <a:miter lim="800000"/>
                </a:ln>
                <a:solidFill>
                  <a:srgbClr val="E2E2DE"/>
                </a:solidFill>
                <a:latin typeface="Neutra Text" panose="02000000000000000000" pitchFamily="50" charset="0"/>
              </a:rPr>
              <a:t>avoid</a:t>
            </a:r>
            <a:r>
              <a:rPr lang="en-US" sz="3200" dirty="0">
                <a:ln w="19050" cap="sq">
                  <a:solidFill>
                    <a:srgbClr val="E2E2DE"/>
                  </a:solidFill>
                  <a:miter lim="800000"/>
                </a:ln>
                <a:solidFill>
                  <a:srgbClr val="E2E2DE"/>
                </a:solidFill>
                <a:latin typeface="Neutra Text" panose="02000000000000000000" pitchFamily="50" charset="0"/>
              </a:rPr>
              <a:t>,</a:t>
            </a:r>
          </a:p>
          <a:p>
            <a:pPr algn="ctr" defTabSz="457200">
              <a:lnSpc>
                <a:spcPts val="3200"/>
              </a:lnSpc>
              <a:defRPr/>
            </a:pPr>
            <a:r>
              <a:rPr lang="en-US" sz="3200" dirty="0">
                <a:ln w="19050" cap="sq">
                  <a:solidFill>
                    <a:srgbClr val="E2E2DE"/>
                  </a:solidFill>
                  <a:miter lim="800000"/>
                </a:ln>
                <a:solidFill>
                  <a:srgbClr val="E2E2DE"/>
                </a:solidFill>
                <a:latin typeface="Neutra Text" panose="02000000000000000000" pitchFamily="50" charset="0"/>
              </a:rPr>
              <a:t>Jesus saw </a:t>
            </a:r>
            <a:br>
              <a:rPr lang="en-US" sz="3200" dirty="0">
                <a:ln w="19050" cap="sq">
                  <a:solidFill>
                    <a:srgbClr val="E2E2DE"/>
                  </a:solidFill>
                  <a:miter lim="800000"/>
                </a:ln>
                <a:solidFill>
                  <a:srgbClr val="E2E2DE"/>
                </a:solidFill>
                <a:latin typeface="Neutra Text" panose="02000000000000000000" pitchFamily="50" charset="0"/>
              </a:rPr>
            </a:br>
            <a:r>
              <a:rPr lang="en-US" sz="3200" spc="-100" dirty="0">
                <a:ln w="19050" cap="sq">
                  <a:solidFill>
                    <a:srgbClr val="E2E2DE"/>
                  </a:solidFill>
                  <a:miter lim="800000"/>
                </a:ln>
                <a:solidFill>
                  <a:srgbClr val="E2E2DE"/>
                </a:solidFill>
                <a:latin typeface="Neutra Text" panose="02000000000000000000" pitchFamily="50" charset="0"/>
              </a:rPr>
              <a:t>an </a:t>
            </a:r>
            <a:r>
              <a:rPr lang="en-US" sz="3200" u="sng" spc="-100" dirty="0">
                <a:ln w="19050" cap="sq">
                  <a:solidFill>
                    <a:srgbClr val="E2E2DE"/>
                  </a:solidFill>
                  <a:miter lim="800000"/>
                </a:ln>
                <a:solidFill>
                  <a:srgbClr val="E2E2DE"/>
                </a:solidFill>
                <a:latin typeface="Neutra Text" panose="02000000000000000000" pitchFamily="50" charset="0"/>
              </a:rPr>
              <a:t>o</a:t>
            </a:r>
            <a:r>
              <a:rPr lang="en-US" sz="3200" spc="-100" dirty="0">
                <a:ln w="19050" cap="sq">
                  <a:solidFill>
                    <a:srgbClr val="E2E2DE"/>
                  </a:solidFill>
                  <a:miter lim="800000"/>
                </a:ln>
                <a:solidFill>
                  <a:srgbClr val="E2E2DE"/>
                </a:solidFill>
                <a:latin typeface="Neutra Text" panose="02000000000000000000" pitchFamily="50" charset="0"/>
              </a:rPr>
              <a:t>pp</a:t>
            </a:r>
            <a:r>
              <a:rPr lang="en-US" sz="3200" u="sng" spc="-100" dirty="0">
                <a:ln w="19050" cap="sq">
                  <a:solidFill>
                    <a:srgbClr val="E2E2DE"/>
                  </a:solidFill>
                  <a:miter lim="800000"/>
                </a:ln>
                <a:solidFill>
                  <a:srgbClr val="E2E2DE"/>
                </a:solidFill>
                <a:latin typeface="Neutra Text" panose="02000000000000000000" pitchFamily="50" charset="0"/>
              </a:rPr>
              <a:t>ortunit</a:t>
            </a:r>
            <a:r>
              <a:rPr lang="en-US" sz="3200" spc="-100" dirty="0">
                <a:ln w="19050" cap="sq">
                  <a:solidFill>
                    <a:srgbClr val="E2E2DE"/>
                  </a:solidFill>
                  <a:miter lim="800000"/>
                </a:ln>
                <a:solidFill>
                  <a:srgbClr val="E2E2DE"/>
                </a:solidFill>
                <a:latin typeface="Neutra Text" panose="02000000000000000000" pitchFamily="50" charset="0"/>
              </a:rPr>
              <a:t>y </a:t>
            </a:r>
            <a:r>
              <a:rPr lang="en-US" sz="3200" u="sng" spc="-100" dirty="0">
                <a:ln w="19050" cap="sq">
                  <a:solidFill>
                    <a:srgbClr val="E2E2DE"/>
                  </a:solidFill>
                  <a:miter lim="800000"/>
                </a:ln>
                <a:solidFill>
                  <a:srgbClr val="E2E2DE"/>
                </a:solidFill>
                <a:latin typeface="Neutra Text" panose="02000000000000000000" pitchFamily="50" charset="0"/>
              </a:rPr>
              <a:t>to</a:t>
            </a:r>
            <a:r>
              <a:rPr lang="en-US" sz="3200" spc="-100" dirty="0">
                <a:ln w="19050" cap="sq">
                  <a:solidFill>
                    <a:srgbClr val="E2E2DE"/>
                  </a:solidFill>
                  <a:miter lim="800000"/>
                </a:ln>
                <a:solidFill>
                  <a:srgbClr val="E2E2DE"/>
                </a:solidFill>
                <a:latin typeface="Neutra Text" panose="02000000000000000000" pitchFamily="50" charset="0"/>
              </a:rPr>
              <a:t> </a:t>
            </a:r>
            <a:r>
              <a:rPr lang="en-US" sz="3200" u="sng" spc="-100" dirty="0">
                <a:ln w="19050" cap="sq">
                  <a:solidFill>
                    <a:srgbClr val="E2E2DE"/>
                  </a:solidFill>
                  <a:miter lim="800000"/>
                </a:ln>
                <a:solidFill>
                  <a:srgbClr val="E2E2DE"/>
                </a:solidFill>
                <a:latin typeface="Neutra Text" panose="02000000000000000000" pitchFamily="50" charset="0"/>
              </a:rPr>
              <a:t>hel</a:t>
            </a:r>
            <a:r>
              <a:rPr lang="en-US" sz="3200" spc="-100" dirty="0">
                <a:ln w="19050" cap="sq">
                  <a:solidFill>
                    <a:srgbClr val="E2E2DE"/>
                  </a:solidFill>
                  <a:miter lim="800000"/>
                </a:ln>
                <a:solidFill>
                  <a:srgbClr val="E2E2DE"/>
                </a:solidFill>
                <a:latin typeface="Neutra Text" panose="02000000000000000000" pitchFamily="50" charset="0"/>
              </a:rPr>
              <a:t>p</a:t>
            </a:r>
            <a:r>
              <a:rPr lang="en-US" sz="3200" dirty="0">
                <a:ln w="19050" cap="sq">
                  <a:solidFill>
                    <a:srgbClr val="E2E2DE"/>
                  </a:solidFill>
                  <a:miter lim="800000"/>
                </a:ln>
                <a:solidFill>
                  <a:srgbClr val="E2E2DE"/>
                </a:solidFill>
                <a:latin typeface="Neutra Text" panose="02000000000000000000" pitchFamily="50" charset="0"/>
              </a:rPr>
              <a:t>.</a:t>
            </a:r>
          </a:p>
        </p:txBody>
      </p:sp>
      <p:sp>
        <p:nvSpPr>
          <p:cNvPr id="10" name="TextBox 9">
            <a:extLst>
              <a:ext uri="{FF2B5EF4-FFF2-40B4-BE49-F238E27FC236}">
                <a16:creationId xmlns:a16="http://schemas.microsoft.com/office/drawing/2014/main" id="{D231AFAA-E567-4494-9913-ADB923067826}"/>
              </a:ext>
            </a:extLst>
          </p:cNvPr>
          <p:cNvSpPr txBox="1"/>
          <p:nvPr/>
        </p:nvSpPr>
        <p:spPr>
          <a:xfrm>
            <a:off x="4769071" y="4251131"/>
            <a:ext cx="3843734" cy="1826141"/>
          </a:xfrm>
          <a:prstGeom prst="rect">
            <a:avLst/>
          </a:prstGeom>
          <a:solidFill>
            <a:srgbClr val="275170"/>
          </a:solidFill>
        </p:spPr>
        <p:txBody>
          <a:bodyPr wrap="square" tIns="91440" bIns="91440" rtlCol="0">
            <a:spAutoFit/>
          </a:bodyPr>
          <a:lstStyle/>
          <a:p>
            <a:pPr algn="ctr" defTabSz="457200">
              <a:lnSpc>
                <a:spcPts val="3200"/>
              </a:lnSpc>
              <a:defRPr/>
            </a:pPr>
            <a:r>
              <a:rPr lang="en-US" sz="3200" dirty="0">
                <a:ln w="19050" cap="sq">
                  <a:solidFill>
                    <a:srgbClr val="E2E2DE"/>
                  </a:solidFill>
                  <a:miter lim="800000"/>
                </a:ln>
                <a:solidFill>
                  <a:srgbClr val="E2E2DE"/>
                </a:solidFill>
                <a:latin typeface="Neutra Text" panose="02000000000000000000" pitchFamily="50" charset="0"/>
              </a:rPr>
              <a:t>Simon saw </a:t>
            </a:r>
            <a:br>
              <a:rPr lang="en-US" sz="3200" dirty="0">
                <a:ln w="19050" cap="sq">
                  <a:solidFill>
                    <a:srgbClr val="E2E2DE"/>
                  </a:solidFill>
                  <a:miter lim="800000"/>
                </a:ln>
                <a:solidFill>
                  <a:srgbClr val="E2E2DE"/>
                </a:solidFill>
                <a:latin typeface="Neutra Text" panose="02000000000000000000" pitchFamily="50" charset="0"/>
              </a:rPr>
            </a:br>
            <a:r>
              <a:rPr lang="en-US" sz="3200" dirty="0">
                <a:ln w="19050" cap="sq">
                  <a:solidFill>
                    <a:srgbClr val="E2E2DE"/>
                  </a:solidFill>
                  <a:miter lim="800000"/>
                </a:ln>
                <a:solidFill>
                  <a:srgbClr val="E2E2DE"/>
                </a:solidFill>
                <a:latin typeface="Neutra Text" panose="02000000000000000000" pitchFamily="50" charset="0"/>
              </a:rPr>
              <a:t>her </a:t>
            </a:r>
            <a:r>
              <a:rPr lang="en-US" sz="3200" u="sng" dirty="0">
                <a:ln w="19050" cap="sq">
                  <a:solidFill>
                    <a:srgbClr val="E2E2DE"/>
                  </a:solidFill>
                  <a:miter lim="800000"/>
                </a:ln>
                <a:solidFill>
                  <a:srgbClr val="E2E2DE"/>
                </a:solidFill>
                <a:latin typeface="Neutra Text" panose="02000000000000000000" pitchFamily="50" charset="0"/>
              </a:rPr>
              <a:t>weakness</a:t>
            </a:r>
            <a:r>
              <a:rPr lang="en-US" sz="3200" dirty="0">
                <a:ln w="19050" cap="sq">
                  <a:solidFill>
                    <a:srgbClr val="E2E2DE"/>
                  </a:solidFill>
                  <a:miter lim="800000"/>
                </a:ln>
                <a:solidFill>
                  <a:srgbClr val="E2E2DE"/>
                </a:solidFill>
                <a:latin typeface="Neutra Text" panose="02000000000000000000" pitchFamily="50" charset="0"/>
              </a:rPr>
              <a:t>,</a:t>
            </a:r>
          </a:p>
          <a:p>
            <a:pPr algn="ctr" defTabSz="457200">
              <a:lnSpc>
                <a:spcPts val="3200"/>
              </a:lnSpc>
              <a:defRPr/>
            </a:pPr>
            <a:r>
              <a:rPr lang="en-US" sz="3200" dirty="0">
                <a:ln w="19050" cap="sq">
                  <a:solidFill>
                    <a:srgbClr val="E2E2DE"/>
                  </a:solidFill>
                  <a:miter lim="800000"/>
                </a:ln>
                <a:solidFill>
                  <a:srgbClr val="E2E2DE"/>
                </a:solidFill>
                <a:latin typeface="Neutra Text" panose="02000000000000000000" pitchFamily="50" charset="0"/>
              </a:rPr>
              <a:t>Jesus saw </a:t>
            </a:r>
            <a:br>
              <a:rPr lang="en-US" sz="3200" dirty="0">
                <a:ln w="19050" cap="sq">
                  <a:solidFill>
                    <a:srgbClr val="E2E2DE"/>
                  </a:solidFill>
                  <a:miter lim="800000"/>
                </a:ln>
                <a:solidFill>
                  <a:srgbClr val="E2E2DE"/>
                </a:solidFill>
                <a:latin typeface="Neutra Text" panose="02000000000000000000" pitchFamily="50" charset="0"/>
              </a:rPr>
            </a:br>
            <a:r>
              <a:rPr lang="en-US" sz="3200" dirty="0">
                <a:ln w="19050" cap="sq">
                  <a:solidFill>
                    <a:srgbClr val="E2E2DE"/>
                  </a:solidFill>
                  <a:miter lim="800000"/>
                </a:ln>
                <a:solidFill>
                  <a:srgbClr val="E2E2DE"/>
                </a:solidFill>
                <a:latin typeface="Neutra Text" panose="02000000000000000000" pitchFamily="50" charset="0"/>
              </a:rPr>
              <a:t>her </a:t>
            </a:r>
            <a:r>
              <a:rPr lang="en-US" sz="3200" u="sng" dirty="0">
                <a:ln w="19050" cap="sq">
                  <a:solidFill>
                    <a:srgbClr val="E2E2DE"/>
                  </a:solidFill>
                  <a:miter lim="800000"/>
                </a:ln>
                <a:solidFill>
                  <a:srgbClr val="E2E2DE"/>
                </a:solidFill>
                <a:latin typeface="Neutra Text" panose="02000000000000000000" pitchFamily="50" charset="0"/>
              </a:rPr>
              <a:t>faith</a:t>
            </a:r>
            <a:r>
              <a:rPr lang="en-US" sz="3200" dirty="0">
                <a:ln w="19050" cap="sq">
                  <a:solidFill>
                    <a:srgbClr val="E2E2DE"/>
                  </a:solidFill>
                  <a:miter lim="800000"/>
                </a:ln>
                <a:solidFill>
                  <a:srgbClr val="E2E2DE"/>
                </a:solidFill>
                <a:latin typeface="Neutra Text" panose="02000000000000000000" pitchFamily="50" charset="0"/>
              </a:rPr>
              <a:t>.</a:t>
            </a:r>
          </a:p>
        </p:txBody>
      </p:sp>
      <p:pic>
        <p:nvPicPr>
          <p:cNvPr id="12" name="Picture 11" descr="Text&#10;&#10;Description automatically generated">
            <a:extLst>
              <a:ext uri="{FF2B5EF4-FFF2-40B4-BE49-F238E27FC236}">
                <a16:creationId xmlns:a16="http://schemas.microsoft.com/office/drawing/2014/main" id="{94F97BE6-AF69-44BB-BA76-D306B3CF7BA0}"/>
              </a:ext>
            </a:extLst>
          </p:cNvPr>
          <p:cNvPicPr>
            <a:picLocks noChangeAspect="1"/>
          </p:cNvPicPr>
          <p:nvPr/>
        </p:nvPicPr>
        <p:blipFill rotWithShape="1">
          <a:blip r:embed="rId2">
            <a:extLst>
              <a:ext uri="{28A0092B-C50C-407E-A947-70E740481C1C}">
                <a14:useLocalDpi xmlns:a14="http://schemas.microsoft.com/office/drawing/2010/main" val="0"/>
              </a:ext>
            </a:extLst>
          </a:blip>
          <a:srcRect l="5696" r="5696"/>
          <a:stretch/>
        </p:blipFill>
        <p:spPr>
          <a:xfrm>
            <a:off x="8728738" y="4751999"/>
            <a:ext cx="3307060" cy="2332659"/>
          </a:xfrm>
          <a:prstGeom prst="rect">
            <a:avLst/>
          </a:prstGeom>
        </p:spPr>
      </p:pic>
      <p:sp>
        <p:nvSpPr>
          <p:cNvPr id="13" name="TextBox 12">
            <a:extLst>
              <a:ext uri="{FF2B5EF4-FFF2-40B4-BE49-F238E27FC236}">
                <a16:creationId xmlns:a16="http://schemas.microsoft.com/office/drawing/2014/main" id="{5C03D187-F422-4872-BD9A-A559DC6AB2DC}"/>
              </a:ext>
            </a:extLst>
          </p:cNvPr>
          <p:cNvSpPr txBox="1"/>
          <p:nvPr/>
        </p:nvSpPr>
        <p:spPr>
          <a:xfrm>
            <a:off x="-902825" y="189258"/>
            <a:ext cx="12979829" cy="1169551"/>
          </a:xfrm>
          <a:prstGeom prst="rect">
            <a:avLst/>
          </a:prstGeom>
          <a:noFill/>
        </p:spPr>
        <p:txBody>
          <a:bodyPr wrap="square" rtlCol="0">
            <a:spAutoFit/>
          </a:bodyPr>
          <a:lstStyle/>
          <a:p>
            <a:pPr algn="r">
              <a:lnSpc>
                <a:spcPts val="4200"/>
              </a:lnSpc>
            </a:pPr>
            <a:r>
              <a:rPr lang="en-US" sz="4600" b="1" dirty="0">
                <a:solidFill>
                  <a:srgbClr val="275170"/>
                </a:solidFill>
                <a:effectLst>
                  <a:glow rad="127000">
                    <a:srgbClr val="E2E2DE">
                      <a:alpha val="88000"/>
                    </a:srgbClr>
                  </a:glow>
                </a:effectLst>
                <a:latin typeface="Neutra Text" panose="02000000000000000000" pitchFamily="50" charset="0"/>
              </a:rPr>
              <a:t>SIMON THE PHARISEE</a:t>
            </a:r>
          </a:p>
          <a:p>
            <a:pPr algn="r">
              <a:lnSpc>
                <a:spcPts val="4200"/>
              </a:lnSpc>
            </a:pPr>
            <a:r>
              <a:rPr lang="en-US" sz="4000" b="1" dirty="0">
                <a:solidFill>
                  <a:srgbClr val="275170"/>
                </a:solidFill>
                <a:effectLst>
                  <a:glow rad="127000">
                    <a:srgbClr val="E2E2DE">
                      <a:alpha val="88000"/>
                    </a:srgbClr>
                  </a:glow>
                </a:effectLst>
                <a:latin typeface="Neutra Text" panose="02000000000000000000" pitchFamily="50" charset="0"/>
              </a:rPr>
              <a:t>JESUS SEES YOU WHEN YOU’RE BROKEN</a:t>
            </a:r>
          </a:p>
        </p:txBody>
      </p:sp>
    </p:spTree>
    <p:extLst>
      <p:ext uri="{BB962C8B-B14F-4D97-AF65-F5344CB8AC3E}">
        <p14:creationId xmlns:p14="http://schemas.microsoft.com/office/powerpoint/2010/main" val="242172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par>
                          <p:cTn id="20" fill="hold">
                            <p:stCondLst>
                              <p:cond delay="500"/>
                            </p:stCondLst>
                            <p:childTnLst>
                              <p:par>
                                <p:cTn id="21" presetID="16" presetClass="entr" presetSubtype="37"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out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outVertic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out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5" grpId="0" animBg="1"/>
      <p:bldP spid="5" grpId="1" animBg="1"/>
      <p:bldP spid="6"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iagram&#10;&#10;Description automatically generated">
            <a:extLst>
              <a:ext uri="{FF2B5EF4-FFF2-40B4-BE49-F238E27FC236}">
                <a16:creationId xmlns:a16="http://schemas.microsoft.com/office/drawing/2014/main" id="{4B0A3465-153F-4662-B0DD-E617F1A856E5}"/>
              </a:ext>
            </a:extLst>
          </p:cNvPr>
          <p:cNvPicPr>
            <a:picLocks noChangeAspect="1"/>
          </p:cNvPicPr>
          <p:nvPr/>
        </p:nvPicPr>
        <p:blipFill rotWithShape="1">
          <a:blip r:embed="rId2">
            <a:extLst>
              <a:ext uri="{28A0092B-C50C-407E-A947-70E740481C1C}">
                <a14:useLocalDpi xmlns:a14="http://schemas.microsoft.com/office/drawing/2010/main" val="0"/>
              </a:ext>
            </a:extLst>
          </a:blip>
          <a:srcRect t="9960" b="39"/>
          <a:stretch/>
        </p:blipFill>
        <p:spPr>
          <a:xfrm>
            <a:off x="0" y="0"/>
            <a:ext cx="12192000" cy="6858000"/>
          </a:xfrm>
          <a:prstGeom prst="rect">
            <a:avLst/>
          </a:prstGeom>
        </p:spPr>
      </p:pic>
      <p:sp>
        <p:nvSpPr>
          <p:cNvPr id="18" name="TextBox 17">
            <a:extLst>
              <a:ext uri="{FF2B5EF4-FFF2-40B4-BE49-F238E27FC236}">
                <a16:creationId xmlns:a16="http://schemas.microsoft.com/office/drawing/2014/main" id="{DCDB717D-0D94-41B5-82EE-7FE39A736B25}"/>
              </a:ext>
            </a:extLst>
          </p:cNvPr>
          <p:cNvSpPr txBox="1"/>
          <p:nvPr/>
        </p:nvSpPr>
        <p:spPr>
          <a:xfrm>
            <a:off x="4057507" y="5663199"/>
            <a:ext cx="8134494" cy="857222"/>
          </a:xfrm>
          <a:prstGeom prst="rect">
            <a:avLst/>
          </a:prstGeom>
          <a:solidFill>
            <a:srgbClr val="214571"/>
          </a:solidFill>
        </p:spPr>
        <p:txBody>
          <a:bodyPr wrap="square" tIns="365760" bIns="91440" rtlCol="0">
            <a:spAutoFit/>
          </a:bodyPr>
          <a:lstStyle/>
          <a:p>
            <a:pPr algn="ctr" defTabSz="457200">
              <a:lnSpc>
                <a:spcPts val="2600"/>
              </a:lnSpc>
              <a:defRPr/>
            </a:pPr>
            <a:r>
              <a:rPr lang="en-US" sz="4800" dirty="0">
                <a:ln w="25400" cap="sq">
                  <a:solidFill>
                    <a:srgbClr val="E2E2DE"/>
                  </a:solidFill>
                  <a:miter lim="800000"/>
                </a:ln>
                <a:solidFill>
                  <a:srgbClr val="E2E2DE"/>
                </a:solidFill>
                <a:latin typeface="Neutra Text" panose="02000000000000000000" pitchFamily="50" charset="0"/>
              </a:rPr>
              <a:t>DO YOU SEE WHAT I SEE?</a:t>
            </a:r>
          </a:p>
        </p:txBody>
      </p:sp>
      <p:pic>
        <p:nvPicPr>
          <p:cNvPr id="17" name="Picture 16" descr="Text&#10;&#10;Description automatically generated">
            <a:extLst>
              <a:ext uri="{FF2B5EF4-FFF2-40B4-BE49-F238E27FC236}">
                <a16:creationId xmlns:a16="http://schemas.microsoft.com/office/drawing/2014/main" id="{6F938EBD-B363-423C-B182-F9C7DDB7F8D4}"/>
              </a:ext>
            </a:extLst>
          </p:cNvPr>
          <p:cNvPicPr>
            <a:picLocks noChangeAspect="1"/>
          </p:cNvPicPr>
          <p:nvPr/>
        </p:nvPicPr>
        <p:blipFill rotWithShape="1">
          <a:blip r:embed="rId3">
            <a:extLst>
              <a:ext uri="{28A0092B-C50C-407E-A947-70E740481C1C}">
                <a14:useLocalDpi xmlns:a14="http://schemas.microsoft.com/office/drawing/2010/main" val="0"/>
              </a:ext>
            </a:extLst>
          </a:blip>
          <a:srcRect l="5696" t="5000" r="5696" b="14212"/>
          <a:stretch/>
        </p:blipFill>
        <p:spPr>
          <a:xfrm>
            <a:off x="694481" y="-378000"/>
            <a:ext cx="10803038" cy="6156000"/>
          </a:xfrm>
          <a:prstGeom prst="rect">
            <a:avLst/>
          </a:prstGeom>
        </p:spPr>
      </p:pic>
      <p:sp>
        <p:nvSpPr>
          <p:cNvPr id="5" name="TextBox 4">
            <a:extLst>
              <a:ext uri="{FF2B5EF4-FFF2-40B4-BE49-F238E27FC236}">
                <a16:creationId xmlns:a16="http://schemas.microsoft.com/office/drawing/2014/main" id="{C7DA437F-209F-4C3B-A16D-2EBD4B3FF8AF}"/>
              </a:ext>
            </a:extLst>
          </p:cNvPr>
          <p:cNvSpPr txBox="1"/>
          <p:nvPr/>
        </p:nvSpPr>
        <p:spPr>
          <a:xfrm>
            <a:off x="7296208" y="403707"/>
            <a:ext cx="4425538" cy="1292662"/>
          </a:xfrm>
          <a:prstGeom prst="rect">
            <a:avLst/>
          </a:prstGeom>
          <a:solidFill>
            <a:srgbClr val="A72828"/>
          </a:solidFill>
          <a:ln w="19050">
            <a:solidFill>
              <a:srgbClr val="334C74"/>
            </a:solidFill>
          </a:ln>
        </p:spPr>
        <p:txBody>
          <a:bodyPr wrap="square" tIns="91440" bIns="91440" rtlCol="0">
            <a:spAutoFit/>
          </a:bodyPr>
          <a:lstStyle/>
          <a:p>
            <a:pPr algn="ctr" defTabSz="457200">
              <a:defRPr/>
            </a:pPr>
            <a:r>
              <a:rPr lang="en-US" sz="3600" dirty="0">
                <a:ln w="3175" cap="sq">
                  <a:solidFill>
                    <a:srgbClr val="E2E2DE"/>
                  </a:solidFill>
                  <a:miter lim="800000"/>
                </a:ln>
                <a:solidFill>
                  <a:srgbClr val="E2E2DE"/>
                </a:solidFill>
                <a:effectLst>
                  <a:outerShdw blurRad="25400" dist="38100" dir="7800000" algn="ctr" rotWithShape="0">
                    <a:prstClr val="black">
                      <a:lumMod val="75000"/>
                      <a:lumOff val="25000"/>
                    </a:prstClr>
                  </a:outerShdw>
                </a:effectLst>
                <a:latin typeface="Wensley" pitchFamily="2" charset="0"/>
              </a:rPr>
              <a:t>For every hurt,</a:t>
            </a:r>
          </a:p>
          <a:p>
            <a:pPr algn="ctr" defTabSz="457200">
              <a:defRPr/>
            </a:pPr>
            <a:r>
              <a:rPr lang="en-US" sz="3600" dirty="0">
                <a:ln w="3175" cap="sq">
                  <a:solidFill>
                    <a:srgbClr val="E2E2DE"/>
                  </a:solidFill>
                  <a:miter lim="800000"/>
                </a:ln>
                <a:solidFill>
                  <a:srgbClr val="E2E2DE"/>
                </a:solidFill>
                <a:effectLst>
                  <a:outerShdw blurRad="25400" dist="38100" dir="7800000" algn="ctr" rotWithShape="0">
                    <a:prstClr val="black">
                      <a:lumMod val="75000"/>
                      <a:lumOff val="25000"/>
                    </a:prstClr>
                  </a:outerShdw>
                </a:effectLst>
                <a:latin typeface="Wensley" pitchFamily="2" charset="0"/>
              </a:rPr>
              <a:t>Jesus is our hope.</a:t>
            </a:r>
          </a:p>
        </p:txBody>
      </p:sp>
      <p:sp>
        <p:nvSpPr>
          <p:cNvPr id="11" name="TextBox 10">
            <a:extLst>
              <a:ext uri="{FF2B5EF4-FFF2-40B4-BE49-F238E27FC236}">
                <a16:creationId xmlns:a16="http://schemas.microsoft.com/office/drawing/2014/main" id="{F8A18FDB-9F61-40FF-8D65-F06B30EDB5EA}"/>
              </a:ext>
            </a:extLst>
          </p:cNvPr>
          <p:cNvSpPr txBox="1"/>
          <p:nvPr/>
        </p:nvSpPr>
        <p:spPr>
          <a:xfrm>
            <a:off x="1792800" y="5387771"/>
            <a:ext cx="10399201" cy="1408078"/>
          </a:xfrm>
          <a:prstGeom prst="rect">
            <a:avLst/>
          </a:prstGeom>
          <a:solidFill>
            <a:srgbClr val="545454"/>
          </a:solidFill>
          <a:ln w="22225" cap="sq">
            <a:noFill/>
            <a:miter lim="800000"/>
          </a:ln>
        </p:spPr>
        <p:txBody>
          <a:bodyPr wrap="square" tIns="91440" rtlCol="0">
            <a:spAutoFit/>
          </a:bodyPr>
          <a:lstStyle/>
          <a:p>
            <a:pPr marL="111125" indent="-111125" defTabSz="457200">
              <a:lnSpc>
                <a:spcPts val="3300"/>
              </a:lnSpc>
              <a:tabLst>
                <a:tab pos="173038" algn="l"/>
              </a:tabLst>
              <a:defRPr/>
            </a:pPr>
            <a:r>
              <a:rPr lang="en-US" sz="3400" dirty="0">
                <a:ln w="12700" cap="sq">
                  <a:solidFill>
                    <a:srgbClr val="E2E2DE"/>
                  </a:solidFill>
                  <a:miter lim="800000"/>
                </a:ln>
                <a:solidFill>
                  <a:srgbClr val="E2E2DE"/>
                </a:solidFill>
                <a:latin typeface="Neutra Text" panose="02000000000000000000" pitchFamily="50" charset="0"/>
                <a:cs typeface="Poppins" panose="00000500000000000000" pitchFamily="50" charset="0"/>
              </a:rPr>
              <a:t>“For in him all things were created: things in heaven and on earth, visible and invisible. He is before all things, </a:t>
            </a:r>
            <a:br>
              <a:rPr lang="en-US" sz="3400" dirty="0">
                <a:ln w="12700" cap="sq">
                  <a:solidFill>
                    <a:srgbClr val="E2E2DE"/>
                  </a:solidFill>
                  <a:miter lim="800000"/>
                </a:ln>
                <a:solidFill>
                  <a:srgbClr val="E2E2DE"/>
                </a:solidFill>
                <a:latin typeface="Neutra Text" panose="02000000000000000000" pitchFamily="50" charset="0"/>
                <a:cs typeface="Poppins" panose="00000500000000000000" pitchFamily="50" charset="0"/>
              </a:rPr>
            </a:br>
            <a:r>
              <a:rPr lang="en-US" sz="3400" dirty="0">
                <a:ln w="12700" cap="sq">
                  <a:solidFill>
                    <a:srgbClr val="E2E2DE"/>
                  </a:solidFill>
                  <a:miter lim="800000"/>
                </a:ln>
                <a:solidFill>
                  <a:srgbClr val="E2E2DE"/>
                </a:solidFill>
                <a:latin typeface="Neutra Text" panose="02000000000000000000" pitchFamily="50" charset="0"/>
                <a:cs typeface="Poppins" panose="00000500000000000000" pitchFamily="50" charset="0"/>
              </a:rPr>
              <a:t>and in him all things hold together.”</a:t>
            </a:r>
            <a:r>
              <a:rPr lang="en-US" sz="3400" dirty="0">
                <a:ln w="12700" cap="sq">
                  <a:solidFill>
                    <a:srgbClr val="E2E2DE"/>
                  </a:solidFill>
                  <a:miter lim="800000"/>
                </a:ln>
                <a:solidFill>
                  <a:prstClr val="white"/>
                </a:solidFill>
                <a:latin typeface="Neutra Text" panose="02000000000000000000" pitchFamily="50" charset="0"/>
                <a:cs typeface="Poppins" panose="00000500000000000000" pitchFamily="50" charset="0"/>
              </a:rPr>
              <a:t>	 </a:t>
            </a:r>
            <a:r>
              <a:rPr lang="en-US" sz="3400" dirty="0">
                <a:ln w="12700" cap="sq">
                  <a:solidFill>
                    <a:srgbClr val="A5C6DF"/>
                  </a:solidFill>
                  <a:miter lim="800000"/>
                </a:ln>
                <a:solidFill>
                  <a:srgbClr val="A5C6DF"/>
                </a:solidFill>
                <a:effectLst>
                  <a:outerShdw blurRad="25400" dist="25400" dir="9000000" algn="ctr" rotWithShape="0">
                    <a:prstClr val="black"/>
                  </a:outerShdw>
                </a:effectLst>
                <a:latin typeface="Neutra Text" panose="02000000000000000000" pitchFamily="50" charset="0"/>
                <a:cs typeface="Poppins" panose="00000500000000000000" pitchFamily="50" charset="0"/>
              </a:rPr>
              <a:t> Colossians 1:16, 17</a:t>
            </a:r>
          </a:p>
        </p:txBody>
      </p:sp>
      <p:sp>
        <p:nvSpPr>
          <p:cNvPr id="15" name="Freeform: Shape 14">
            <a:extLst>
              <a:ext uri="{FF2B5EF4-FFF2-40B4-BE49-F238E27FC236}">
                <a16:creationId xmlns:a16="http://schemas.microsoft.com/office/drawing/2014/main" id="{69A094B1-53A0-4460-8F3D-97D516AE86F0}"/>
              </a:ext>
            </a:extLst>
          </p:cNvPr>
          <p:cNvSpPr/>
          <p:nvPr/>
        </p:nvSpPr>
        <p:spPr>
          <a:xfrm rot="60000">
            <a:off x="2826856" y="6662319"/>
            <a:ext cx="941368" cy="45719"/>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FFFF9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8DC3345-A691-4F40-BC49-ADA3D1C82D31}"/>
              </a:ext>
            </a:extLst>
          </p:cNvPr>
          <p:cNvSpPr/>
          <p:nvPr/>
        </p:nvSpPr>
        <p:spPr>
          <a:xfrm rot="60000">
            <a:off x="3945431" y="6667321"/>
            <a:ext cx="1514856" cy="51855"/>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FFFF9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23AFF7-413C-42CE-A77A-08FDFAD7A19D}"/>
              </a:ext>
            </a:extLst>
          </p:cNvPr>
          <p:cNvSpPr/>
          <p:nvPr/>
        </p:nvSpPr>
        <p:spPr>
          <a:xfrm rot="60000">
            <a:off x="5615958" y="6678925"/>
            <a:ext cx="2416672" cy="45719"/>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FFFF9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2831FA4D-23B6-436F-A731-4C8F6EA9650C}"/>
              </a:ext>
            </a:extLst>
          </p:cNvPr>
          <p:cNvSpPr txBox="1"/>
          <p:nvPr/>
        </p:nvSpPr>
        <p:spPr>
          <a:xfrm>
            <a:off x="4057507" y="5387771"/>
            <a:ext cx="8134494" cy="1408078"/>
          </a:xfrm>
          <a:prstGeom prst="rect">
            <a:avLst/>
          </a:prstGeom>
          <a:solidFill>
            <a:srgbClr val="545454"/>
          </a:solidFill>
          <a:ln w="22225" cap="sq">
            <a:noFill/>
            <a:miter lim="800000"/>
          </a:ln>
        </p:spPr>
        <p:txBody>
          <a:bodyPr wrap="square" tIns="91440" rtlCol="0">
            <a:spAutoFit/>
          </a:bodyPr>
          <a:lstStyle/>
          <a:p>
            <a:pPr marL="111125" indent="-111125" defTabSz="457200">
              <a:lnSpc>
                <a:spcPts val="3300"/>
              </a:lnSpc>
              <a:tabLst>
                <a:tab pos="173038" algn="l"/>
              </a:tabLst>
              <a:defRPr/>
            </a:pPr>
            <a:r>
              <a:rPr lang="en-US" sz="3400" dirty="0">
                <a:ln w="12700" cap="sq">
                  <a:solidFill>
                    <a:srgbClr val="E2E2DE"/>
                  </a:solidFill>
                  <a:miter lim="800000"/>
                </a:ln>
                <a:solidFill>
                  <a:srgbClr val="E2E2DE"/>
                </a:solidFill>
                <a:latin typeface="Neutra Text" panose="02000000000000000000" pitchFamily="50" charset="0"/>
                <a:cs typeface="Poppins" panose="00000500000000000000" pitchFamily="50" charset="0"/>
              </a:rPr>
              <a:t>“For our citizenship is in heaven, from </a:t>
            </a:r>
            <a:br>
              <a:rPr lang="en-US" sz="3400" dirty="0">
                <a:ln w="12700" cap="sq">
                  <a:solidFill>
                    <a:srgbClr val="E2E2DE"/>
                  </a:solidFill>
                  <a:miter lim="800000"/>
                </a:ln>
                <a:solidFill>
                  <a:srgbClr val="E2E2DE"/>
                </a:solidFill>
                <a:latin typeface="Neutra Text" panose="02000000000000000000" pitchFamily="50" charset="0"/>
                <a:cs typeface="Poppins" panose="00000500000000000000" pitchFamily="50" charset="0"/>
              </a:rPr>
            </a:br>
            <a:r>
              <a:rPr lang="en-US" sz="3400" dirty="0">
                <a:ln w="12700" cap="sq">
                  <a:solidFill>
                    <a:srgbClr val="E2E2DE"/>
                  </a:solidFill>
                  <a:miter lim="800000"/>
                </a:ln>
                <a:solidFill>
                  <a:srgbClr val="E2E2DE"/>
                </a:solidFill>
                <a:latin typeface="Neutra Text" panose="02000000000000000000" pitchFamily="50" charset="0"/>
                <a:cs typeface="Poppins" panose="00000500000000000000" pitchFamily="50" charset="0"/>
              </a:rPr>
              <a:t>which we also eagerly wait for the Savior, the Lord Jesus Christ.”  </a:t>
            </a:r>
            <a:r>
              <a:rPr lang="en-US" sz="3400" dirty="0">
                <a:ln w="12700" cap="sq">
                  <a:solidFill>
                    <a:srgbClr val="A5C6DF"/>
                  </a:solidFill>
                  <a:miter lim="800000"/>
                </a:ln>
                <a:solidFill>
                  <a:srgbClr val="A5C6DF"/>
                </a:solidFill>
                <a:effectLst>
                  <a:outerShdw blurRad="25400" dist="25400" dir="9000000" algn="ctr" rotWithShape="0">
                    <a:prstClr val="black"/>
                  </a:outerShdw>
                </a:effectLst>
                <a:latin typeface="Neutra Text" panose="02000000000000000000" pitchFamily="50" charset="0"/>
                <a:cs typeface="Poppins" panose="00000500000000000000" pitchFamily="50" charset="0"/>
              </a:rPr>
              <a:t> Philippians 3:20</a:t>
            </a:r>
          </a:p>
        </p:txBody>
      </p:sp>
      <p:sp>
        <p:nvSpPr>
          <p:cNvPr id="21" name="Freeform: Shape 20">
            <a:extLst>
              <a:ext uri="{FF2B5EF4-FFF2-40B4-BE49-F238E27FC236}">
                <a16:creationId xmlns:a16="http://schemas.microsoft.com/office/drawing/2014/main" id="{73973F54-AB2F-41B1-88D9-98A0C1C4278D}"/>
              </a:ext>
            </a:extLst>
          </p:cNvPr>
          <p:cNvSpPr/>
          <p:nvPr/>
        </p:nvSpPr>
        <p:spPr>
          <a:xfrm rot="60000">
            <a:off x="10280614" y="6271562"/>
            <a:ext cx="1233746" cy="82889"/>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FFFF9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3941526E-256A-4A8C-BB81-47A1711409EA}"/>
              </a:ext>
            </a:extLst>
          </p:cNvPr>
          <p:cNvSpPr/>
          <p:nvPr/>
        </p:nvSpPr>
        <p:spPr>
          <a:xfrm rot="60000">
            <a:off x="4891732" y="6695104"/>
            <a:ext cx="3304679" cy="45719"/>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FFFF9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220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par>
                          <p:cTn id="43" fill="hold">
                            <p:stCondLst>
                              <p:cond delay="500"/>
                            </p:stCondLst>
                            <p:childTnLst>
                              <p:par>
                                <p:cTn id="44" presetID="22" presetClass="entr" presetSubtype="2"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right)">
                                      <p:cBhvr>
                                        <p:cTn id="46" dur="500"/>
                                        <p:tgtEl>
                                          <p:spTgt spid="20"/>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1" grpId="0" animBg="1"/>
      <p:bldP spid="11" grpId="1" animBg="1"/>
      <p:bldP spid="15" grpId="0" animBg="1"/>
      <p:bldP spid="15" grpId="1" animBg="1"/>
      <p:bldP spid="16" grpId="0" animBg="1"/>
      <p:bldP spid="16" grpId="1" animBg="1"/>
      <p:bldP spid="19" grpId="0" animBg="1"/>
      <p:bldP spid="19" grpId="1" animBg="1"/>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96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301DAAE3-3E69-4FA0-968F-F48E52BBB595}"/>
              </a:ext>
            </a:extLst>
          </p:cNvPr>
          <p:cNvPicPr>
            <a:picLocks noChangeAspect="1"/>
          </p:cNvPicPr>
          <p:nvPr/>
        </p:nvPicPr>
        <p:blipFill rotWithShape="1">
          <a:blip r:embed="rId4">
            <a:extLst>
              <a:ext uri="{28A0092B-C50C-407E-A947-70E740481C1C}">
                <a14:useLocalDpi xmlns:a14="http://schemas.microsoft.com/office/drawing/2010/main" val="0"/>
              </a:ext>
            </a:extLst>
          </a:blip>
          <a:srcRect t="9960" b="39"/>
          <a:stretch/>
        </p:blipFill>
        <p:spPr>
          <a:xfrm>
            <a:off x="0" y="0"/>
            <a:ext cx="12192000" cy="6858000"/>
          </a:xfrm>
          <a:prstGeom prst="rect">
            <a:avLst/>
          </a:prstGeom>
        </p:spPr>
      </p:pic>
      <p:pic>
        <p:nvPicPr>
          <p:cNvPr id="7" name="Picture 6" descr="Text&#10;&#10;Description automatically generated">
            <a:extLst>
              <a:ext uri="{FF2B5EF4-FFF2-40B4-BE49-F238E27FC236}">
                <a16:creationId xmlns:a16="http://schemas.microsoft.com/office/drawing/2014/main" id="{235F9B9E-2CC1-4D8C-8131-F43443969EF6}"/>
              </a:ext>
            </a:extLst>
          </p:cNvPr>
          <p:cNvPicPr>
            <a:picLocks noChangeAspect="1"/>
          </p:cNvPicPr>
          <p:nvPr/>
        </p:nvPicPr>
        <p:blipFill rotWithShape="1">
          <a:blip r:embed="rId5">
            <a:extLst>
              <a:ext uri="{28A0092B-C50C-407E-A947-70E740481C1C}">
                <a14:useLocalDpi xmlns:a14="http://schemas.microsoft.com/office/drawing/2010/main" val="0"/>
              </a:ext>
            </a:extLst>
          </a:blip>
          <a:srcRect l="5696" t="5000" r="5696" b="14212"/>
          <a:stretch/>
        </p:blipFill>
        <p:spPr>
          <a:xfrm>
            <a:off x="694481" y="-378000"/>
            <a:ext cx="10803038" cy="6156000"/>
          </a:xfrm>
          <a:prstGeom prst="rect">
            <a:avLst/>
          </a:prstGeom>
        </p:spPr>
      </p:pic>
      <p:pic>
        <p:nvPicPr>
          <p:cNvPr id="2" name="Lensflare2021a">
            <a:hlinkClick r:id="" action="ppaction://media"/>
            <a:extLst>
              <a:ext uri="{FF2B5EF4-FFF2-40B4-BE49-F238E27FC236}">
                <a16:creationId xmlns:a16="http://schemas.microsoft.com/office/drawing/2014/main" id="{8D00C437-A5BD-4439-89B8-EB169446A93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5000" r="5000"/>
          <a:stretch/>
        </p:blipFill>
        <p:spPr>
          <a:xfrm>
            <a:off x="0" y="-762000"/>
            <a:ext cx="12192002" cy="7620000"/>
          </a:xfrm>
          <a:prstGeom prst="rect">
            <a:avLst/>
          </a:prstGeom>
        </p:spPr>
      </p:pic>
    </p:spTree>
    <p:extLst>
      <p:ext uri="{BB962C8B-B14F-4D97-AF65-F5344CB8AC3E}">
        <p14:creationId xmlns:p14="http://schemas.microsoft.com/office/powerpoint/2010/main" val="311697884"/>
      </p:ext>
    </p:extLst>
  </p:cSld>
  <p:clrMapOvr>
    <a:masterClrMapping/>
  </p:clrMapOvr>
  <mc:AlternateContent xmlns:mc="http://schemas.openxmlformats.org/markup-compatibility/2006" xmlns:p14="http://schemas.microsoft.com/office/powerpoint/2010/main">
    <mc:Choice Requires="p14">
      <p:transition spd="med" p14:dur="700" advClick="0" advTm="20500">
        <p:fade/>
      </p:transition>
    </mc:Choice>
    <mc:Fallback xmlns="">
      <p:transition spd="med" advClick="0" advTm="20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24" fill="hold"/>
                                        <p:tgtEl>
                                          <p:spTgt spid="2"/>
                                        </p:tgtEl>
                                      </p:cBhvr>
                                    </p:cmd>
                                  </p:childTnLst>
                                </p:cTn>
                              </p:par>
                            </p:childTnLst>
                          </p:cTn>
                        </p:par>
                        <p:par>
                          <p:cTn id="7" fill="hold">
                            <p:stCondLst>
                              <p:cond delay="22024"/>
                            </p:stCondLst>
                            <p:childTnLst>
                              <p:par>
                                <p:cTn id="8" presetID="10" presetClass="exit" presetSubtype="0" fill="hold" nodeType="after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md type="call" cmd="stop">
                                      <p:cBhvr>
                                        <p:cTn id="11" dur="1">
                                          <p:stCondLst>
                                            <p:cond delay="499"/>
                                          </p:stCondLst>
                                        </p:cTn>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iagram&#10;&#10;Description automatically generated">
            <a:extLst>
              <a:ext uri="{FF2B5EF4-FFF2-40B4-BE49-F238E27FC236}">
                <a16:creationId xmlns:a16="http://schemas.microsoft.com/office/drawing/2014/main" id="{7C972FB6-9C1E-469F-A420-0C1A6A5E645B}"/>
              </a:ext>
            </a:extLst>
          </p:cNvPr>
          <p:cNvPicPr>
            <a:picLocks noChangeAspect="1"/>
          </p:cNvPicPr>
          <p:nvPr/>
        </p:nvPicPr>
        <p:blipFill rotWithShape="1">
          <a:blip r:embed="rId2">
            <a:extLst>
              <a:ext uri="{28A0092B-C50C-407E-A947-70E740481C1C}">
                <a14:useLocalDpi xmlns:a14="http://schemas.microsoft.com/office/drawing/2010/main" val="0"/>
              </a:ext>
            </a:extLst>
          </a:blip>
          <a:srcRect t="9960" b="39"/>
          <a:stretch/>
        </p:blipFill>
        <p:spPr>
          <a:xfrm>
            <a:off x="0" y="0"/>
            <a:ext cx="12192000" cy="6858000"/>
          </a:xfrm>
          <a:prstGeom prst="rect">
            <a:avLst/>
          </a:prstGeom>
        </p:spPr>
      </p:pic>
      <p:sp>
        <p:nvSpPr>
          <p:cNvPr id="9" name="TextBox 8">
            <a:extLst>
              <a:ext uri="{FF2B5EF4-FFF2-40B4-BE49-F238E27FC236}">
                <a16:creationId xmlns:a16="http://schemas.microsoft.com/office/drawing/2014/main" id="{642334A4-CA5F-416F-9D1F-E81B7AAF5D20}"/>
              </a:ext>
            </a:extLst>
          </p:cNvPr>
          <p:cNvSpPr txBox="1"/>
          <p:nvPr/>
        </p:nvSpPr>
        <p:spPr>
          <a:xfrm>
            <a:off x="4057507" y="5663199"/>
            <a:ext cx="8134494" cy="857222"/>
          </a:xfrm>
          <a:prstGeom prst="rect">
            <a:avLst/>
          </a:prstGeom>
          <a:solidFill>
            <a:srgbClr val="214571"/>
          </a:solidFill>
        </p:spPr>
        <p:txBody>
          <a:bodyPr wrap="square" tIns="365760" bIns="91440" rtlCol="0">
            <a:spAutoFit/>
          </a:bodyPr>
          <a:lstStyle/>
          <a:p>
            <a:pPr algn="ctr" defTabSz="457200">
              <a:lnSpc>
                <a:spcPts val="2600"/>
              </a:lnSpc>
              <a:defRPr/>
            </a:pPr>
            <a:r>
              <a:rPr lang="en-US" sz="4800" dirty="0">
                <a:ln w="25400" cap="sq">
                  <a:solidFill>
                    <a:srgbClr val="E2E2DE"/>
                  </a:solidFill>
                  <a:miter lim="800000"/>
                </a:ln>
                <a:solidFill>
                  <a:srgbClr val="E2E2DE"/>
                </a:solidFill>
                <a:latin typeface="Neutra Text" panose="02000000000000000000" pitchFamily="50" charset="0"/>
              </a:rPr>
              <a:t>DO YOU SEE WHAT I SEE?</a:t>
            </a:r>
          </a:p>
        </p:txBody>
      </p:sp>
      <p:sp>
        <p:nvSpPr>
          <p:cNvPr id="12" name="TextBox 11">
            <a:extLst>
              <a:ext uri="{FF2B5EF4-FFF2-40B4-BE49-F238E27FC236}">
                <a16:creationId xmlns:a16="http://schemas.microsoft.com/office/drawing/2014/main" id="{9E5F061C-AF19-4C94-9761-E4CAFB35D68C}"/>
              </a:ext>
            </a:extLst>
          </p:cNvPr>
          <p:cNvSpPr txBox="1"/>
          <p:nvPr/>
        </p:nvSpPr>
        <p:spPr>
          <a:xfrm>
            <a:off x="5591401" y="5387771"/>
            <a:ext cx="6600599" cy="1408078"/>
          </a:xfrm>
          <a:prstGeom prst="rect">
            <a:avLst/>
          </a:prstGeom>
          <a:solidFill>
            <a:srgbClr val="545454"/>
          </a:solidFill>
          <a:ln w="22225" cap="sq">
            <a:noFill/>
            <a:miter lim="800000"/>
          </a:ln>
        </p:spPr>
        <p:txBody>
          <a:bodyPr wrap="square" tIns="91440" rtlCol="0">
            <a:spAutoFit/>
          </a:bodyPr>
          <a:lstStyle/>
          <a:p>
            <a:pPr marL="111125" indent="-111125" defTabSz="457200">
              <a:lnSpc>
                <a:spcPts val="3300"/>
              </a:lnSpc>
              <a:tabLst>
                <a:tab pos="173038" algn="l"/>
              </a:tabLst>
              <a:defRPr/>
            </a:pPr>
            <a:r>
              <a:rPr lang="en-US" sz="3400" dirty="0">
                <a:ln w="12700" cap="sq">
                  <a:solidFill>
                    <a:srgbClr val="E2E2DE"/>
                  </a:solidFill>
                  <a:miter lim="800000"/>
                </a:ln>
                <a:solidFill>
                  <a:srgbClr val="E2E2DE"/>
                </a:solidFill>
                <a:latin typeface="Neutra Text" panose="02000000000000000000" pitchFamily="50" charset="0"/>
                <a:cs typeface="Poppins" panose="00000500000000000000" pitchFamily="50" charset="0"/>
              </a:rPr>
              <a:t>“The Lord is watching everywhere, 	keeping his eye on both the evil 	and the good.”</a:t>
            </a:r>
            <a:r>
              <a:rPr lang="en-US" sz="3400" dirty="0">
                <a:ln w="12700" cap="sq">
                  <a:solidFill>
                    <a:srgbClr val="E2E2DE"/>
                  </a:solidFill>
                  <a:miter lim="800000"/>
                </a:ln>
                <a:solidFill>
                  <a:prstClr val="white"/>
                </a:solidFill>
                <a:latin typeface="Neutra Text" panose="02000000000000000000" pitchFamily="50" charset="0"/>
                <a:cs typeface="Poppins" panose="00000500000000000000" pitchFamily="50" charset="0"/>
              </a:rPr>
              <a:t>	  </a:t>
            </a:r>
            <a:r>
              <a:rPr lang="en-US" sz="3400" dirty="0">
                <a:ln w="12700" cap="sq">
                  <a:solidFill>
                    <a:srgbClr val="A5C6DF"/>
                  </a:solidFill>
                  <a:miter lim="800000"/>
                </a:ln>
                <a:solidFill>
                  <a:srgbClr val="A5C6DF"/>
                </a:solidFill>
                <a:effectLst>
                  <a:outerShdw blurRad="25400" dist="25400" dir="9000000" algn="ctr" rotWithShape="0">
                    <a:prstClr val="black"/>
                  </a:outerShdw>
                </a:effectLst>
                <a:latin typeface="Neutra Text" panose="02000000000000000000" pitchFamily="50" charset="0"/>
                <a:cs typeface="Poppins" panose="00000500000000000000" pitchFamily="50" charset="0"/>
              </a:rPr>
              <a:t>Proverbs 15:3</a:t>
            </a:r>
          </a:p>
        </p:txBody>
      </p:sp>
      <p:sp>
        <p:nvSpPr>
          <p:cNvPr id="17" name="TextBox 16">
            <a:extLst>
              <a:ext uri="{FF2B5EF4-FFF2-40B4-BE49-F238E27FC236}">
                <a16:creationId xmlns:a16="http://schemas.microsoft.com/office/drawing/2014/main" id="{D543E3E6-3F66-47C5-982F-0BAE22E62B14}"/>
              </a:ext>
            </a:extLst>
          </p:cNvPr>
          <p:cNvSpPr txBox="1"/>
          <p:nvPr/>
        </p:nvSpPr>
        <p:spPr>
          <a:xfrm>
            <a:off x="3369600" y="5387771"/>
            <a:ext cx="8822400" cy="1408078"/>
          </a:xfrm>
          <a:prstGeom prst="rect">
            <a:avLst/>
          </a:prstGeom>
          <a:solidFill>
            <a:srgbClr val="545454"/>
          </a:solidFill>
          <a:ln w="22225" cap="sq">
            <a:noFill/>
            <a:miter lim="800000"/>
          </a:ln>
        </p:spPr>
        <p:txBody>
          <a:bodyPr wrap="square" tIns="91440" rtlCol="0">
            <a:spAutoFit/>
          </a:bodyPr>
          <a:lstStyle/>
          <a:p>
            <a:pPr marL="111125" indent="-111125" defTabSz="457200">
              <a:lnSpc>
                <a:spcPts val="3300"/>
              </a:lnSpc>
              <a:tabLst>
                <a:tab pos="173038" algn="l"/>
              </a:tabLst>
              <a:defRPr/>
            </a:pPr>
            <a:r>
              <a:rPr lang="en-US" sz="3400" dirty="0">
                <a:ln w="12700" cap="sq">
                  <a:solidFill>
                    <a:srgbClr val="E2E2DE"/>
                  </a:solidFill>
                  <a:miter lim="800000"/>
                </a:ln>
                <a:solidFill>
                  <a:srgbClr val="E2E2DE"/>
                </a:solidFill>
                <a:latin typeface="Neutra Text" panose="02000000000000000000" pitchFamily="50" charset="0"/>
                <a:cs typeface="Poppins" panose="00000500000000000000" pitchFamily="50" charset="0"/>
              </a:rPr>
              <a:t>“Your eyes saw my unformed body; all the days ordained for me were written in your book before one of them came to be.”</a:t>
            </a:r>
            <a:r>
              <a:rPr lang="en-US" sz="3400" dirty="0">
                <a:ln w="12700" cap="sq">
                  <a:solidFill>
                    <a:srgbClr val="E2E2DE"/>
                  </a:solidFill>
                  <a:miter lim="800000"/>
                </a:ln>
                <a:solidFill>
                  <a:prstClr val="white"/>
                </a:solidFill>
                <a:latin typeface="Neutra Text" panose="02000000000000000000" pitchFamily="50" charset="0"/>
                <a:cs typeface="Poppins" panose="00000500000000000000" pitchFamily="50" charset="0"/>
              </a:rPr>
              <a:t>	  </a:t>
            </a:r>
            <a:r>
              <a:rPr lang="en-US" sz="3400" dirty="0">
                <a:ln w="12700" cap="sq">
                  <a:solidFill>
                    <a:srgbClr val="A5C6DF"/>
                  </a:solidFill>
                  <a:miter lim="800000"/>
                </a:ln>
                <a:solidFill>
                  <a:srgbClr val="A5C6DF"/>
                </a:solidFill>
                <a:effectLst>
                  <a:outerShdw blurRad="25400" dist="25400" dir="9000000" algn="ctr" rotWithShape="0">
                    <a:prstClr val="black"/>
                  </a:outerShdw>
                </a:effectLst>
                <a:latin typeface="Neutra Text" panose="02000000000000000000" pitchFamily="50" charset="0"/>
                <a:cs typeface="Poppins" panose="00000500000000000000" pitchFamily="50" charset="0"/>
              </a:rPr>
              <a:t>Psalm 139:16</a:t>
            </a:r>
          </a:p>
        </p:txBody>
      </p:sp>
      <p:sp>
        <p:nvSpPr>
          <p:cNvPr id="18" name="TextBox 17">
            <a:extLst>
              <a:ext uri="{FF2B5EF4-FFF2-40B4-BE49-F238E27FC236}">
                <a16:creationId xmlns:a16="http://schemas.microsoft.com/office/drawing/2014/main" id="{174214C0-4044-464A-BFF8-33E4FAAE04E1}"/>
              </a:ext>
            </a:extLst>
          </p:cNvPr>
          <p:cNvSpPr txBox="1"/>
          <p:nvPr/>
        </p:nvSpPr>
        <p:spPr>
          <a:xfrm>
            <a:off x="4057507" y="5387771"/>
            <a:ext cx="8134494" cy="1408078"/>
          </a:xfrm>
          <a:prstGeom prst="rect">
            <a:avLst/>
          </a:prstGeom>
          <a:solidFill>
            <a:srgbClr val="545454"/>
          </a:solidFill>
          <a:ln w="22225" cap="sq">
            <a:noFill/>
            <a:miter lim="800000"/>
          </a:ln>
        </p:spPr>
        <p:txBody>
          <a:bodyPr wrap="square" tIns="91440" rtlCol="0">
            <a:spAutoFit/>
          </a:bodyPr>
          <a:lstStyle/>
          <a:p>
            <a:pPr marL="111125" indent="-111125" defTabSz="457200">
              <a:lnSpc>
                <a:spcPts val="3300"/>
              </a:lnSpc>
              <a:tabLst>
                <a:tab pos="173038" algn="l"/>
              </a:tabLst>
              <a:defRPr/>
            </a:pPr>
            <a:r>
              <a:rPr lang="en-US" sz="3400" dirty="0">
                <a:ln w="12700" cap="sq">
                  <a:solidFill>
                    <a:srgbClr val="E2E2DE"/>
                  </a:solidFill>
                  <a:miter lim="800000"/>
                </a:ln>
                <a:solidFill>
                  <a:srgbClr val="E2E2DE"/>
                </a:solidFill>
                <a:latin typeface="Neutra Text" panose="02000000000000000000" pitchFamily="50" charset="0"/>
                <a:cs typeface="Poppins" panose="00000500000000000000" pitchFamily="50" charset="0"/>
              </a:rPr>
              <a:t>“She gave this name to the Lord who spoke to her: ‘You are the God who sees me.’”</a:t>
            </a:r>
            <a:r>
              <a:rPr lang="en-US" sz="3400" dirty="0">
                <a:ln w="12700" cap="sq">
                  <a:solidFill>
                    <a:srgbClr val="E2E2DE"/>
                  </a:solidFill>
                  <a:miter lim="800000"/>
                </a:ln>
                <a:solidFill>
                  <a:prstClr val="white"/>
                </a:solidFill>
                <a:latin typeface="Neutra Text" panose="02000000000000000000" pitchFamily="50" charset="0"/>
                <a:cs typeface="Poppins" panose="00000500000000000000" pitchFamily="50" charset="0"/>
              </a:rPr>
              <a:t>	  													</a:t>
            </a:r>
            <a:r>
              <a:rPr lang="en-US" sz="3400" dirty="0">
                <a:ln w="12700" cap="sq">
                  <a:solidFill>
                    <a:srgbClr val="A5C6DF"/>
                  </a:solidFill>
                  <a:miter lim="800000"/>
                </a:ln>
                <a:solidFill>
                  <a:srgbClr val="A5C6DF"/>
                </a:solidFill>
                <a:effectLst>
                  <a:outerShdw blurRad="25400" dist="25400" dir="9000000" algn="ctr" rotWithShape="0">
                    <a:prstClr val="black"/>
                  </a:outerShdw>
                </a:effectLst>
                <a:latin typeface="Neutra Text" panose="02000000000000000000" pitchFamily="50" charset="0"/>
                <a:cs typeface="Poppins" panose="00000500000000000000" pitchFamily="50" charset="0"/>
              </a:rPr>
              <a:t>Genesis 16:13</a:t>
            </a:r>
          </a:p>
        </p:txBody>
      </p:sp>
      <p:pic>
        <p:nvPicPr>
          <p:cNvPr id="14" name="Picture 13" descr="Text&#10;&#10;Description automatically generated">
            <a:extLst>
              <a:ext uri="{FF2B5EF4-FFF2-40B4-BE49-F238E27FC236}">
                <a16:creationId xmlns:a16="http://schemas.microsoft.com/office/drawing/2014/main" id="{F8A488B5-B974-4517-85D2-A25F7DBA39E9}"/>
              </a:ext>
            </a:extLst>
          </p:cNvPr>
          <p:cNvPicPr>
            <a:picLocks noChangeAspect="1"/>
          </p:cNvPicPr>
          <p:nvPr/>
        </p:nvPicPr>
        <p:blipFill rotWithShape="1">
          <a:blip r:embed="rId3">
            <a:extLst>
              <a:ext uri="{28A0092B-C50C-407E-A947-70E740481C1C}">
                <a14:useLocalDpi xmlns:a14="http://schemas.microsoft.com/office/drawing/2010/main" val="0"/>
              </a:ext>
            </a:extLst>
          </a:blip>
          <a:srcRect l="5696" t="5000" r="5696" b="14212"/>
          <a:stretch/>
        </p:blipFill>
        <p:spPr>
          <a:xfrm>
            <a:off x="694481" y="-378000"/>
            <a:ext cx="10803038" cy="6156000"/>
          </a:xfrm>
          <a:prstGeom prst="rect">
            <a:avLst/>
          </a:prstGeom>
        </p:spPr>
      </p:pic>
      <p:sp>
        <p:nvSpPr>
          <p:cNvPr id="5" name="TextBox 4">
            <a:extLst>
              <a:ext uri="{FF2B5EF4-FFF2-40B4-BE49-F238E27FC236}">
                <a16:creationId xmlns:a16="http://schemas.microsoft.com/office/drawing/2014/main" id="{C7DA437F-209F-4C3B-A16D-2EBD4B3FF8AF}"/>
              </a:ext>
            </a:extLst>
          </p:cNvPr>
          <p:cNvSpPr txBox="1"/>
          <p:nvPr/>
        </p:nvSpPr>
        <p:spPr>
          <a:xfrm>
            <a:off x="7098611" y="236934"/>
            <a:ext cx="4857589" cy="2400657"/>
          </a:xfrm>
          <a:prstGeom prst="rect">
            <a:avLst/>
          </a:prstGeom>
          <a:solidFill>
            <a:srgbClr val="A72828"/>
          </a:solidFill>
          <a:ln w="28575">
            <a:solidFill>
              <a:srgbClr val="334C74"/>
            </a:solidFill>
          </a:ln>
        </p:spPr>
        <p:txBody>
          <a:bodyPr wrap="square" tIns="91440" bIns="91440" rtlCol="0">
            <a:spAutoFit/>
          </a:bodyPr>
          <a:lstStyle/>
          <a:p>
            <a:pPr algn="ctr" defTabSz="457200">
              <a:lnSpc>
                <a:spcPts val="4200"/>
              </a:lnSpc>
              <a:defRPr/>
            </a:pPr>
            <a:r>
              <a:rPr lang="en-US" sz="3600" dirty="0">
                <a:ln w="3175" cap="sq">
                  <a:solidFill>
                    <a:srgbClr val="E2E2DE"/>
                  </a:solidFill>
                  <a:miter lim="800000"/>
                </a:ln>
                <a:solidFill>
                  <a:srgbClr val="E2E2DE"/>
                </a:solidFill>
                <a:effectLst>
                  <a:outerShdw blurRad="25400" dist="38100" dir="7800000" algn="ctr" rotWithShape="0">
                    <a:prstClr val="black">
                      <a:lumMod val="75000"/>
                      <a:lumOff val="25000"/>
                    </a:prstClr>
                  </a:outerShdw>
                </a:effectLst>
                <a:latin typeface="Wensley" pitchFamily="2" charset="0"/>
              </a:rPr>
              <a:t>Jesus doesn’t just see crowds of people, </a:t>
            </a:r>
            <a:br>
              <a:rPr lang="en-US" sz="3600" dirty="0">
                <a:ln w="3175" cap="sq">
                  <a:solidFill>
                    <a:srgbClr val="E2E2DE"/>
                  </a:solidFill>
                  <a:miter lim="800000"/>
                </a:ln>
                <a:solidFill>
                  <a:srgbClr val="E2E2DE"/>
                </a:solidFill>
                <a:effectLst>
                  <a:outerShdw blurRad="25400" dist="38100" dir="7800000" algn="ctr" rotWithShape="0">
                    <a:prstClr val="black">
                      <a:lumMod val="75000"/>
                      <a:lumOff val="25000"/>
                    </a:prstClr>
                  </a:outerShdw>
                </a:effectLst>
                <a:latin typeface="Wensley" pitchFamily="2" charset="0"/>
              </a:rPr>
            </a:br>
            <a:r>
              <a:rPr lang="en-US" sz="3600" dirty="0">
                <a:ln w="3175" cap="sq">
                  <a:solidFill>
                    <a:srgbClr val="E2E2DE"/>
                  </a:solidFill>
                  <a:miter lim="800000"/>
                </a:ln>
                <a:solidFill>
                  <a:srgbClr val="E2E2DE"/>
                </a:solidFill>
                <a:effectLst>
                  <a:outerShdw blurRad="25400" dist="38100" dir="7800000" algn="ctr" rotWithShape="0">
                    <a:prstClr val="black">
                      <a:lumMod val="75000"/>
                      <a:lumOff val="25000"/>
                    </a:prstClr>
                  </a:outerShdw>
                </a:effectLst>
                <a:latin typeface="Wensley" pitchFamily="2" charset="0"/>
              </a:rPr>
              <a:t>He sees people </a:t>
            </a:r>
            <a:br>
              <a:rPr lang="en-US" sz="3600" dirty="0">
                <a:ln w="3175" cap="sq">
                  <a:solidFill>
                    <a:srgbClr val="E2E2DE"/>
                  </a:solidFill>
                  <a:miter lim="800000"/>
                </a:ln>
                <a:solidFill>
                  <a:srgbClr val="E2E2DE"/>
                </a:solidFill>
                <a:effectLst>
                  <a:outerShdw blurRad="25400" dist="38100" dir="7800000" algn="ctr" rotWithShape="0">
                    <a:prstClr val="black">
                      <a:lumMod val="75000"/>
                      <a:lumOff val="25000"/>
                    </a:prstClr>
                  </a:outerShdw>
                </a:effectLst>
                <a:latin typeface="Wensley" pitchFamily="2" charset="0"/>
              </a:rPr>
            </a:br>
            <a:r>
              <a:rPr lang="en-US" sz="3600" dirty="0">
                <a:ln w="3175" cap="sq">
                  <a:solidFill>
                    <a:srgbClr val="E2E2DE"/>
                  </a:solidFill>
                  <a:miter lim="800000"/>
                </a:ln>
                <a:solidFill>
                  <a:srgbClr val="E2E2DE"/>
                </a:solidFill>
                <a:effectLst>
                  <a:outerShdw blurRad="25400" dist="38100" dir="7800000" algn="ctr" rotWithShape="0">
                    <a:prstClr val="black">
                      <a:lumMod val="75000"/>
                      <a:lumOff val="25000"/>
                    </a:prstClr>
                  </a:outerShdw>
                </a:effectLst>
                <a:latin typeface="Wensley" pitchFamily="2" charset="0"/>
              </a:rPr>
              <a:t>in crowds.</a:t>
            </a:r>
          </a:p>
        </p:txBody>
      </p:sp>
      <p:sp>
        <p:nvSpPr>
          <p:cNvPr id="10" name="Freeform: Shape 9">
            <a:extLst>
              <a:ext uri="{FF2B5EF4-FFF2-40B4-BE49-F238E27FC236}">
                <a16:creationId xmlns:a16="http://schemas.microsoft.com/office/drawing/2014/main" id="{BBA2C91A-AF20-4A1B-A638-49B35FF423C2}"/>
              </a:ext>
            </a:extLst>
          </p:cNvPr>
          <p:cNvSpPr/>
          <p:nvPr/>
        </p:nvSpPr>
        <p:spPr>
          <a:xfrm>
            <a:off x="5635562" y="6243446"/>
            <a:ext cx="5322219" cy="45719"/>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FFFF9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03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righ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par>
                          <p:cTn id="31" fill="hold">
                            <p:stCondLst>
                              <p:cond delay="500"/>
                            </p:stCondLst>
                            <p:childTnLst>
                              <p:par>
                                <p:cTn id="32" presetID="22" presetClass="entr" presetSubtype="2"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right)">
                                      <p:cBhvr>
                                        <p:cTn id="34" dur="500"/>
                                        <p:tgtEl>
                                          <p:spTgt spid="18"/>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10" presetClass="entr" presetSubtype="0" fill="hold" grpId="2"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par>
                          <p:cTn id="50" fill="hold">
                            <p:stCondLst>
                              <p:cond delay="500"/>
                            </p:stCondLst>
                            <p:childTnLst>
                              <p:par>
                                <p:cTn id="51" presetID="22" presetClass="entr" presetSubtype="1" fill="hold" grpId="0" nodeType="afterEffect">
                                  <p:stCondLst>
                                    <p:cond delay="250"/>
                                  </p:stCondLst>
                                  <p:childTnLst>
                                    <p:set>
                                      <p:cBhvr>
                                        <p:cTn id="52" dur="1" fill="hold">
                                          <p:stCondLst>
                                            <p:cond delay="0"/>
                                          </p:stCondLst>
                                        </p:cTn>
                                        <p:tgtEl>
                                          <p:spTgt spid="5"/>
                                        </p:tgtEl>
                                        <p:attrNameLst>
                                          <p:attrName>style.visibility</p:attrName>
                                        </p:attrNameLst>
                                      </p:cBhvr>
                                      <p:to>
                                        <p:strVal val="visible"/>
                                      </p:to>
                                    </p:set>
                                    <p:animEffect transition="in" filter="wipe(up)">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2" grpId="0" animBg="1"/>
      <p:bldP spid="12" grpId="1" animBg="1"/>
      <p:bldP spid="17" grpId="0" animBg="1"/>
      <p:bldP spid="17" grpId="1" animBg="1"/>
      <p:bldP spid="18" grpId="0" animBg="1"/>
      <p:bldP spid="18" grpId="1" animBg="1"/>
      <p:bldP spid="5" grpId="0" animBg="1"/>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F435BD18-51A9-48B2-B31A-411D0001B6F9}"/>
              </a:ext>
            </a:extLst>
          </p:cNvPr>
          <p:cNvPicPr>
            <a:picLocks noChangeAspect="1"/>
          </p:cNvPicPr>
          <p:nvPr/>
        </p:nvPicPr>
        <p:blipFill rotWithShape="1">
          <a:blip r:embed="rId2">
            <a:extLst>
              <a:ext uri="{28A0092B-C50C-407E-A947-70E740481C1C}">
                <a14:useLocalDpi xmlns:a14="http://schemas.microsoft.com/office/drawing/2010/main" val="0"/>
              </a:ext>
            </a:extLst>
          </a:blip>
          <a:srcRect l="5696" r="5696"/>
          <a:stretch/>
        </p:blipFill>
        <p:spPr>
          <a:xfrm>
            <a:off x="8728738" y="4751999"/>
            <a:ext cx="3307060" cy="2332659"/>
          </a:xfrm>
          <a:prstGeom prst="rect">
            <a:avLst/>
          </a:prstGeom>
        </p:spPr>
      </p:pic>
      <p:sp>
        <p:nvSpPr>
          <p:cNvPr id="7" name="TextBox 6">
            <a:extLst>
              <a:ext uri="{FF2B5EF4-FFF2-40B4-BE49-F238E27FC236}">
                <a16:creationId xmlns:a16="http://schemas.microsoft.com/office/drawing/2014/main" id="{4573F8A8-F8D1-49D1-AC37-1EEC51FFBC07}"/>
              </a:ext>
            </a:extLst>
          </p:cNvPr>
          <p:cNvSpPr txBox="1"/>
          <p:nvPr/>
        </p:nvSpPr>
        <p:spPr>
          <a:xfrm>
            <a:off x="-902825" y="161308"/>
            <a:ext cx="12979829" cy="1169872"/>
          </a:xfrm>
          <a:prstGeom prst="rect">
            <a:avLst/>
          </a:prstGeom>
          <a:noFill/>
        </p:spPr>
        <p:txBody>
          <a:bodyPr wrap="square" rtlCol="0">
            <a:spAutoFit/>
          </a:bodyPr>
          <a:lstStyle/>
          <a:p>
            <a:pPr algn="r">
              <a:lnSpc>
                <a:spcPts val="4200"/>
              </a:lnSpc>
            </a:pPr>
            <a:r>
              <a:rPr lang="en-US" sz="4600" b="1" dirty="0">
                <a:solidFill>
                  <a:srgbClr val="275170"/>
                </a:solidFill>
                <a:effectLst>
                  <a:glow rad="127000">
                    <a:srgbClr val="E2E2DE">
                      <a:alpha val="88000"/>
                    </a:srgbClr>
                  </a:glow>
                </a:effectLst>
                <a:latin typeface="Neutra Text" panose="02000000000000000000" pitchFamily="50" charset="0"/>
              </a:rPr>
              <a:t>ROMAN CENTURION</a:t>
            </a:r>
          </a:p>
          <a:p>
            <a:pPr algn="r">
              <a:lnSpc>
                <a:spcPts val="4200"/>
              </a:lnSpc>
            </a:pPr>
            <a:r>
              <a:rPr lang="en-US" sz="4000" b="1" dirty="0">
                <a:solidFill>
                  <a:srgbClr val="275170"/>
                </a:solidFill>
                <a:effectLst>
                  <a:glow rad="127000">
                    <a:srgbClr val="E2E2DE">
                      <a:alpha val="88000"/>
                    </a:srgbClr>
                  </a:glow>
                </a:effectLst>
                <a:latin typeface="Neutra Text" panose="02000000000000000000" pitchFamily="50" charset="0"/>
              </a:rPr>
              <a:t>JESUS SEES YOU WHEN YOU’RE DESPERATE</a:t>
            </a:r>
          </a:p>
        </p:txBody>
      </p:sp>
      <p:sp>
        <p:nvSpPr>
          <p:cNvPr id="11" name="TextBox 10">
            <a:extLst>
              <a:ext uri="{FF2B5EF4-FFF2-40B4-BE49-F238E27FC236}">
                <a16:creationId xmlns:a16="http://schemas.microsoft.com/office/drawing/2014/main" id="{DBF4C9A7-F316-4DBF-96A3-FB88813E1915}"/>
              </a:ext>
            </a:extLst>
          </p:cNvPr>
          <p:cNvSpPr txBox="1"/>
          <p:nvPr/>
        </p:nvSpPr>
        <p:spPr>
          <a:xfrm>
            <a:off x="998334" y="1914573"/>
            <a:ext cx="9829007" cy="2272417"/>
          </a:xfrm>
          <a:prstGeom prst="rect">
            <a:avLst/>
          </a:prstGeom>
          <a:noFill/>
          <a:ln w="22225" cap="sq">
            <a:noFill/>
            <a:miter lim="800000"/>
          </a:ln>
        </p:spPr>
        <p:txBody>
          <a:bodyPr wrap="square" rtlCol="0">
            <a:spAutoFit/>
          </a:bodyPr>
          <a:lstStyle/>
          <a:p>
            <a:pPr marL="111125" indent="-111125">
              <a:lnSpc>
                <a:spcPts val="3400"/>
              </a:lnSpc>
              <a:tabLst>
                <a:tab pos="117475" algn="l"/>
              </a:tabLst>
            </a:pPr>
            <a: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“So when he heard about Jesus, he sent elders </a:t>
            </a:r>
            <a:b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br>
            <a: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of the Jews to Him, pleading with Him to come </a:t>
            </a:r>
            <a:b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br>
            <a: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and heal his servant. And when they came to Jesus, they begged Him earnestly, saying that the one for whom He should do this was deserving.” </a:t>
            </a:r>
            <a:r>
              <a:rPr lang="en-US" sz="3300" dirty="0">
                <a:ln w="12700" cap="sq">
                  <a:solidFill>
                    <a:srgbClr val="A72828"/>
                  </a:solidFill>
                  <a:miter lim="800000"/>
                </a:ln>
                <a:solidFill>
                  <a:srgbClr val="A72828"/>
                </a:solidFill>
                <a:effectLst>
                  <a:glow rad="127000">
                    <a:srgbClr val="E2E2DE"/>
                  </a:glow>
                </a:effectLst>
                <a:latin typeface="Neutra Text" panose="02000000000000000000" pitchFamily="50" charset="0"/>
                <a:cs typeface="Poppins" panose="00000500000000000000" pitchFamily="50" charset="0"/>
              </a:rPr>
              <a:t>Luke 7:3,4</a:t>
            </a:r>
          </a:p>
        </p:txBody>
      </p:sp>
      <p:sp>
        <p:nvSpPr>
          <p:cNvPr id="13" name="TextBox 12">
            <a:extLst>
              <a:ext uri="{FF2B5EF4-FFF2-40B4-BE49-F238E27FC236}">
                <a16:creationId xmlns:a16="http://schemas.microsoft.com/office/drawing/2014/main" id="{EE44E662-E9A6-4090-ABD8-56D4FB15036D}"/>
              </a:ext>
            </a:extLst>
          </p:cNvPr>
          <p:cNvSpPr txBox="1"/>
          <p:nvPr/>
        </p:nvSpPr>
        <p:spPr>
          <a:xfrm>
            <a:off x="998334" y="4685457"/>
            <a:ext cx="7359869" cy="1400383"/>
          </a:xfrm>
          <a:prstGeom prst="rect">
            <a:avLst/>
          </a:prstGeom>
          <a:noFill/>
          <a:ln w="22225" cap="sq">
            <a:noFill/>
            <a:miter lim="800000"/>
          </a:ln>
        </p:spPr>
        <p:txBody>
          <a:bodyPr wrap="square" rtlCol="0">
            <a:spAutoFit/>
          </a:bodyPr>
          <a:lstStyle/>
          <a:p>
            <a:pPr marL="111125" indent="-111125">
              <a:lnSpc>
                <a:spcPts val="3400"/>
              </a:lnSpc>
              <a:tabLst>
                <a:tab pos="117475" algn="l"/>
              </a:tabLst>
            </a:pPr>
            <a: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“And those who were sent, returning </a:t>
            </a:r>
            <a:b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br>
            <a: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to the house, found the servant well </a:t>
            </a:r>
            <a:b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br>
            <a: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who had been sick.”   	</a:t>
            </a:r>
            <a:r>
              <a:rPr lang="en-US" sz="3300" dirty="0">
                <a:ln w="12700" cap="sq">
                  <a:solidFill>
                    <a:srgbClr val="A72828"/>
                  </a:solidFill>
                  <a:miter lim="800000"/>
                </a:ln>
                <a:solidFill>
                  <a:srgbClr val="A72828"/>
                </a:solidFill>
                <a:effectLst>
                  <a:glow rad="127000">
                    <a:srgbClr val="E2E2DE"/>
                  </a:glow>
                </a:effectLst>
                <a:latin typeface="Neutra Text" panose="02000000000000000000" pitchFamily="50" charset="0"/>
                <a:cs typeface="Poppins" panose="00000500000000000000" pitchFamily="50" charset="0"/>
              </a:rPr>
              <a:t>Luke 7:10</a:t>
            </a:r>
          </a:p>
        </p:txBody>
      </p:sp>
    </p:spTree>
    <p:extLst>
      <p:ext uri="{BB962C8B-B14F-4D97-AF65-F5344CB8AC3E}">
        <p14:creationId xmlns:p14="http://schemas.microsoft.com/office/powerpoint/2010/main" val="719686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573F8A8-F8D1-49D1-AC37-1EEC51FFBC07}"/>
              </a:ext>
            </a:extLst>
          </p:cNvPr>
          <p:cNvSpPr txBox="1"/>
          <p:nvPr/>
        </p:nvSpPr>
        <p:spPr>
          <a:xfrm>
            <a:off x="-902825" y="167658"/>
            <a:ext cx="12979829" cy="1169872"/>
          </a:xfrm>
          <a:prstGeom prst="rect">
            <a:avLst/>
          </a:prstGeom>
          <a:noFill/>
        </p:spPr>
        <p:txBody>
          <a:bodyPr wrap="square" rtlCol="0">
            <a:spAutoFit/>
          </a:bodyPr>
          <a:lstStyle/>
          <a:p>
            <a:pPr algn="r">
              <a:lnSpc>
                <a:spcPts val="4200"/>
              </a:lnSpc>
            </a:pPr>
            <a:r>
              <a:rPr lang="en-US" sz="4600" b="1" dirty="0">
                <a:solidFill>
                  <a:srgbClr val="275170"/>
                </a:solidFill>
                <a:effectLst>
                  <a:glow rad="127000">
                    <a:srgbClr val="E2E2DE">
                      <a:alpha val="88000"/>
                    </a:srgbClr>
                  </a:glow>
                </a:effectLst>
                <a:latin typeface="Neutra Text" panose="02000000000000000000" pitchFamily="50" charset="0"/>
              </a:rPr>
              <a:t>HEARTBROKEN MOM</a:t>
            </a:r>
          </a:p>
          <a:p>
            <a:pPr algn="r">
              <a:lnSpc>
                <a:spcPts val="4200"/>
              </a:lnSpc>
            </a:pPr>
            <a:r>
              <a:rPr lang="en-US" sz="4000" b="1" dirty="0">
                <a:solidFill>
                  <a:srgbClr val="275170"/>
                </a:solidFill>
                <a:effectLst>
                  <a:glow rad="127000">
                    <a:srgbClr val="E2E2DE">
                      <a:alpha val="88000"/>
                    </a:srgbClr>
                  </a:glow>
                </a:effectLst>
                <a:latin typeface="Neutra Text" panose="02000000000000000000" pitchFamily="50" charset="0"/>
              </a:rPr>
              <a:t>JESUS SEES YOU WHEN YOU’RE GRIEVING</a:t>
            </a:r>
          </a:p>
        </p:txBody>
      </p:sp>
      <p:sp>
        <p:nvSpPr>
          <p:cNvPr id="11" name="TextBox 10">
            <a:extLst>
              <a:ext uri="{FF2B5EF4-FFF2-40B4-BE49-F238E27FC236}">
                <a16:creationId xmlns:a16="http://schemas.microsoft.com/office/drawing/2014/main" id="{DBF4C9A7-F316-4DBF-96A3-FB88813E1915}"/>
              </a:ext>
            </a:extLst>
          </p:cNvPr>
          <p:cNvSpPr txBox="1"/>
          <p:nvPr/>
        </p:nvSpPr>
        <p:spPr>
          <a:xfrm>
            <a:off x="1008876" y="2433565"/>
            <a:ext cx="9829007" cy="1323439"/>
          </a:xfrm>
          <a:prstGeom prst="rect">
            <a:avLst/>
          </a:prstGeom>
          <a:noFill/>
          <a:ln w="22225" cap="sq">
            <a:noFill/>
            <a:miter lim="800000"/>
          </a:ln>
        </p:spPr>
        <p:txBody>
          <a:bodyPr wrap="square" rtlCol="0">
            <a:spAutoFit/>
          </a:bodyPr>
          <a:lstStyle/>
          <a:p>
            <a:pPr marL="111125" indent="-111125">
              <a:lnSpc>
                <a:spcPts val="3200"/>
              </a:lnSpc>
              <a:tabLst>
                <a:tab pos="117475" algn="l"/>
              </a:tabLst>
            </a:pPr>
            <a: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“When the Lord saw her, </a:t>
            </a:r>
            <a:b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br>
            <a: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His heart overflowed with compassion.”    			</a:t>
            </a:r>
            <a:b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br>
            <a: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							</a:t>
            </a:r>
            <a:r>
              <a:rPr lang="en-US" sz="3300" dirty="0">
                <a:ln w="12700" cap="sq">
                  <a:solidFill>
                    <a:srgbClr val="A72828"/>
                  </a:solidFill>
                  <a:miter lim="800000"/>
                </a:ln>
                <a:solidFill>
                  <a:srgbClr val="A72828"/>
                </a:solidFill>
                <a:effectLst>
                  <a:glow rad="127000">
                    <a:srgbClr val="E2E2DE"/>
                  </a:glow>
                </a:effectLst>
                <a:latin typeface="Neutra Text" panose="02000000000000000000" pitchFamily="50" charset="0"/>
                <a:cs typeface="Poppins" panose="00000500000000000000" pitchFamily="50" charset="0"/>
              </a:rPr>
              <a:t>Luke 7:13</a:t>
            </a:r>
          </a:p>
        </p:txBody>
      </p:sp>
      <p:sp>
        <p:nvSpPr>
          <p:cNvPr id="6" name="Freeform: Shape 5">
            <a:extLst>
              <a:ext uri="{FF2B5EF4-FFF2-40B4-BE49-F238E27FC236}">
                <a16:creationId xmlns:a16="http://schemas.microsoft.com/office/drawing/2014/main" id="{59F0C067-C70E-4C92-9564-3B4608AB65C7}"/>
              </a:ext>
            </a:extLst>
          </p:cNvPr>
          <p:cNvSpPr/>
          <p:nvPr/>
        </p:nvSpPr>
        <p:spPr>
          <a:xfrm rot="60000">
            <a:off x="2428342" y="2827350"/>
            <a:ext cx="2958537" cy="51216"/>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A7282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37F8C06-960E-4505-8A48-BC3C7317AFFA}"/>
              </a:ext>
            </a:extLst>
          </p:cNvPr>
          <p:cNvSpPr txBox="1"/>
          <p:nvPr/>
        </p:nvSpPr>
        <p:spPr>
          <a:xfrm>
            <a:off x="447276" y="4607665"/>
            <a:ext cx="8091924" cy="1056700"/>
          </a:xfrm>
          <a:prstGeom prst="rect">
            <a:avLst/>
          </a:prstGeom>
          <a:solidFill>
            <a:srgbClr val="275170"/>
          </a:solidFill>
        </p:spPr>
        <p:txBody>
          <a:bodyPr wrap="square" tIns="91440" bIns="91440" rtlCol="0">
            <a:spAutoFit/>
          </a:bodyPr>
          <a:lstStyle/>
          <a:p>
            <a:pPr algn="ctr" defTabSz="457200">
              <a:lnSpc>
                <a:spcPts val="3400"/>
              </a:lnSpc>
              <a:defRPr/>
            </a:pPr>
            <a:r>
              <a:rPr lang="en-US" sz="3500" dirty="0">
                <a:ln w="19050" cap="sq">
                  <a:solidFill>
                    <a:srgbClr val="E2E2DE"/>
                  </a:solidFill>
                  <a:miter lim="800000"/>
                </a:ln>
                <a:solidFill>
                  <a:srgbClr val="E2E2DE"/>
                </a:solidFill>
                <a:latin typeface="Neutra Text" panose="02000000000000000000" pitchFamily="50" charset="0"/>
              </a:rPr>
              <a:t>The world is concerned about the crowd;</a:t>
            </a:r>
          </a:p>
          <a:p>
            <a:pPr algn="ctr" defTabSz="457200">
              <a:lnSpc>
                <a:spcPts val="3400"/>
              </a:lnSpc>
              <a:defRPr/>
            </a:pPr>
            <a:r>
              <a:rPr lang="en-US" sz="3500" dirty="0">
                <a:ln w="19050" cap="sq">
                  <a:solidFill>
                    <a:srgbClr val="E2E2DE"/>
                  </a:solidFill>
                  <a:miter lim="800000"/>
                </a:ln>
                <a:solidFill>
                  <a:srgbClr val="E2E2DE"/>
                </a:solidFill>
                <a:latin typeface="Neutra Text" panose="02000000000000000000" pitchFamily="50" charset="0"/>
              </a:rPr>
              <a:t>Jesus is concerned about you.</a:t>
            </a:r>
          </a:p>
        </p:txBody>
      </p:sp>
      <p:pic>
        <p:nvPicPr>
          <p:cNvPr id="9" name="Picture 8" descr="Text&#10;&#10;Description automatically generated">
            <a:extLst>
              <a:ext uri="{FF2B5EF4-FFF2-40B4-BE49-F238E27FC236}">
                <a16:creationId xmlns:a16="http://schemas.microsoft.com/office/drawing/2014/main" id="{5FC4C377-F205-4A94-A8D1-1559EEE957E6}"/>
              </a:ext>
            </a:extLst>
          </p:cNvPr>
          <p:cNvPicPr>
            <a:picLocks noChangeAspect="1"/>
          </p:cNvPicPr>
          <p:nvPr/>
        </p:nvPicPr>
        <p:blipFill rotWithShape="1">
          <a:blip r:embed="rId2">
            <a:extLst>
              <a:ext uri="{28A0092B-C50C-407E-A947-70E740481C1C}">
                <a14:useLocalDpi xmlns:a14="http://schemas.microsoft.com/office/drawing/2010/main" val="0"/>
              </a:ext>
            </a:extLst>
          </a:blip>
          <a:srcRect l="5696" r="5696"/>
          <a:stretch/>
        </p:blipFill>
        <p:spPr>
          <a:xfrm>
            <a:off x="8728738" y="4751999"/>
            <a:ext cx="3307060" cy="2332659"/>
          </a:xfrm>
          <a:prstGeom prst="rect">
            <a:avLst/>
          </a:prstGeom>
        </p:spPr>
      </p:pic>
    </p:spTree>
    <p:extLst>
      <p:ext uri="{BB962C8B-B14F-4D97-AF65-F5344CB8AC3E}">
        <p14:creationId xmlns:p14="http://schemas.microsoft.com/office/powerpoint/2010/main" val="3194064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out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BF4C9A7-F316-4DBF-96A3-FB88813E1915}"/>
              </a:ext>
            </a:extLst>
          </p:cNvPr>
          <p:cNvSpPr txBox="1"/>
          <p:nvPr/>
        </p:nvSpPr>
        <p:spPr>
          <a:xfrm>
            <a:off x="668927" y="2217921"/>
            <a:ext cx="10365301" cy="2144177"/>
          </a:xfrm>
          <a:prstGeom prst="rect">
            <a:avLst/>
          </a:prstGeom>
          <a:noFill/>
          <a:ln w="22225" cap="sq">
            <a:noFill/>
            <a:miter lim="800000"/>
          </a:ln>
        </p:spPr>
        <p:txBody>
          <a:bodyPr wrap="square" rtlCol="0">
            <a:spAutoFit/>
          </a:bodyPr>
          <a:lstStyle/>
          <a:p>
            <a:pPr marL="111125" indent="-111125">
              <a:lnSpc>
                <a:spcPts val="3200"/>
              </a:lnSpc>
              <a:tabLst>
                <a:tab pos="117475" algn="l"/>
              </a:tabLst>
            </a:pPr>
            <a: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“The disciples of John the Baptist told John about everything Jesus was doing. So John called for two </a:t>
            </a:r>
            <a:b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br>
            <a: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of his disciples, and he sent them to the Lord to ask him, ‘Are you the Messiah we’ve been expecting, or should </a:t>
            </a:r>
            <a:b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br>
            <a: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we keep looking for someone else?’”     	 </a:t>
            </a:r>
            <a:r>
              <a:rPr lang="en-US" sz="3300" dirty="0">
                <a:ln w="12700" cap="sq">
                  <a:solidFill>
                    <a:srgbClr val="A72828"/>
                  </a:solidFill>
                  <a:miter lim="800000"/>
                </a:ln>
                <a:solidFill>
                  <a:srgbClr val="A72828"/>
                </a:solidFill>
                <a:effectLst>
                  <a:glow rad="127000">
                    <a:srgbClr val="E2E2DE"/>
                  </a:glow>
                </a:effectLst>
                <a:latin typeface="Neutra Text" panose="02000000000000000000" pitchFamily="50" charset="0"/>
                <a:cs typeface="Poppins" panose="00000500000000000000" pitchFamily="50" charset="0"/>
              </a:rPr>
              <a:t>Luke 7:18, 19</a:t>
            </a:r>
          </a:p>
        </p:txBody>
      </p:sp>
      <p:sp>
        <p:nvSpPr>
          <p:cNvPr id="7" name="TextBox 6">
            <a:extLst>
              <a:ext uri="{FF2B5EF4-FFF2-40B4-BE49-F238E27FC236}">
                <a16:creationId xmlns:a16="http://schemas.microsoft.com/office/drawing/2014/main" id="{4573F8A8-F8D1-49D1-AC37-1EEC51FFBC07}"/>
              </a:ext>
            </a:extLst>
          </p:cNvPr>
          <p:cNvSpPr txBox="1"/>
          <p:nvPr/>
        </p:nvSpPr>
        <p:spPr>
          <a:xfrm>
            <a:off x="-902825" y="167658"/>
            <a:ext cx="12979829" cy="1169872"/>
          </a:xfrm>
          <a:prstGeom prst="rect">
            <a:avLst/>
          </a:prstGeom>
          <a:noFill/>
        </p:spPr>
        <p:txBody>
          <a:bodyPr wrap="square" rtlCol="0">
            <a:spAutoFit/>
          </a:bodyPr>
          <a:lstStyle/>
          <a:p>
            <a:pPr algn="r">
              <a:lnSpc>
                <a:spcPts val="4200"/>
              </a:lnSpc>
            </a:pPr>
            <a:r>
              <a:rPr lang="en-US" sz="4600" b="1" dirty="0">
                <a:solidFill>
                  <a:srgbClr val="275170"/>
                </a:solidFill>
                <a:effectLst>
                  <a:glow rad="127000">
                    <a:srgbClr val="E2E2DE">
                      <a:alpha val="88000"/>
                    </a:srgbClr>
                  </a:glow>
                </a:effectLst>
                <a:latin typeface="Neutra Text" panose="02000000000000000000" pitchFamily="50" charset="0"/>
              </a:rPr>
              <a:t>JOHN THE BAPTIZER</a:t>
            </a:r>
          </a:p>
          <a:p>
            <a:pPr algn="r">
              <a:lnSpc>
                <a:spcPts val="4200"/>
              </a:lnSpc>
            </a:pPr>
            <a:r>
              <a:rPr lang="en-US" sz="4000" b="1" dirty="0">
                <a:solidFill>
                  <a:srgbClr val="275170"/>
                </a:solidFill>
                <a:effectLst>
                  <a:glow rad="127000">
                    <a:srgbClr val="E2E2DE">
                      <a:alpha val="88000"/>
                    </a:srgbClr>
                  </a:glow>
                </a:effectLst>
                <a:latin typeface="Neutra Text" panose="02000000000000000000" pitchFamily="50" charset="0"/>
              </a:rPr>
              <a:t>JESUS SEES YOU WHEN YOU DOUBT</a:t>
            </a:r>
          </a:p>
        </p:txBody>
      </p:sp>
      <p:sp>
        <p:nvSpPr>
          <p:cNvPr id="9" name="TextBox 8">
            <a:extLst>
              <a:ext uri="{FF2B5EF4-FFF2-40B4-BE49-F238E27FC236}">
                <a16:creationId xmlns:a16="http://schemas.microsoft.com/office/drawing/2014/main" id="{1B75DD25-60A7-4731-95F1-66AF71C9BB53}"/>
              </a:ext>
            </a:extLst>
          </p:cNvPr>
          <p:cNvSpPr txBox="1"/>
          <p:nvPr/>
        </p:nvSpPr>
        <p:spPr>
          <a:xfrm>
            <a:off x="6096000" y="2399992"/>
            <a:ext cx="4301111" cy="1354217"/>
          </a:xfrm>
          <a:prstGeom prst="rect">
            <a:avLst/>
          </a:prstGeom>
          <a:solidFill>
            <a:srgbClr val="275170"/>
          </a:solidFill>
        </p:spPr>
        <p:txBody>
          <a:bodyPr wrap="square" tIns="91440" bIns="182880" rtlCol="0">
            <a:spAutoFit/>
          </a:bodyPr>
          <a:lstStyle/>
          <a:p>
            <a:pPr algn="ctr" defTabSz="457200">
              <a:defRPr/>
            </a:pPr>
            <a:r>
              <a:rPr lang="en-US" sz="3500" dirty="0">
                <a:ln w="19050" cap="sq">
                  <a:solidFill>
                    <a:srgbClr val="E2E2DE"/>
                  </a:solidFill>
                  <a:miter lim="800000"/>
                </a:ln>
                <a:solidFill>
                  <a:srgbClr val="E2E2DE"/>
                </a:solidFill>
                <a:latin typeface="Neutra Text" panose="02000000000000000000" pitchFamily="50" charset="0"/>
              </a:rPr>
              <a:t>Jesus’ methods</a:t>
            </a:r>
          </a:p>
          <a:p>
            <a:pPr algn="ctr" defTabSz="457200">
              <a:defRPr/>
            </a:pPr>
            <a:r>
              <a:rPr lang="en-US" sz="3500" dirty="0">
                <a:ln w="19050" cap="sq">
                  <a:solidFill>
                    <a:srgbClr val="E2E2DE"/>
                  </a:solidFill>
                  <a:miter lim="800000"/>
                </a:ln>
                <a:solidFill>
                  <a:srgbClr val="E2E2DE"/>
                </a:solidFill>
                <a:latin typeface="Neutra Text" panose="02000000000000000000" pitchFamily="50" charset="0"/>
              </a:rPr>
              <a:t>were inexplicable.</a:t>
            </a:r>
          </a:p>
        </p:txBody>
      </p:sp>
      <p:sp>
        <p:nvSpPr>
          <p:cNvPr id="13" name="TextBox 12">
            <a:extLst>
              <a:ext uri="{FF2B5EF4-FFF2-40B4-BE49-F238E27FC236}">
                <a16:creationId xmlns:a16="http://schemas.microsoft.com/office/drawing/2014/main" id="{01AFD40E-9120-46DD-BF8C-0569A064B564}"/>
              </a:ext>
            </a:extLst>
          </p:cNvPr>
          <p:cNvSpPr txBox="1"/>
          <p:nvPr/>
        </p:nvSpPr>
        <p:spPr>
          <a:xfrm>
            <a:off x="2830638" y="4751999"/>
            <a:ext cx="4301111" cy="1354217"/>
          </a:xfrm>
          <a:prstGeom prst="rect">
            <a:avLst/>
          </a:prstGeom>
          <a:solidFill>
            <a:srgbClr val="275170"/>
          </a:solidFill>
        </p:spPr>
        <p:txBody>
          <a:bodyPr wrap="square" tIns="91440" bIns="182880" rtlCol="0">
            <a:spAutoFit/>
          </a:bodyPr>
          <a:lstStyle/>
          <a:p>
            <a:pPr algn="ctr" defTabSz="457200">
              <a:defRPr/>
            </a:pPr>
            <a:r>
              <a:rPr lang="en-US" sz="3500" dirty="0">
                <a:ln w="19050" cap="sq">
                  <a:solidFill>
                    <a:srgbClr val="E2E2DE"/>
                  </a:solidFill>
                  <a:miter lim="800000"/>
                </a:ln>
                <a:solidFill>
                  <a:srgbClr val="E2E2DE"/>
                </a:solidFill>
                <a:latin typeface="Neutra Text" panose="02000000000000000000" pitchFamily="50" charset="0"/>
              </a:rPr>
              <a:t>“Lord, I believe.</a:t>
            </a:r>
          </a:p>
          <a:p>
            <a:pPr algn="ctr" defTabSz="457200">
              <a:defRPr/>
            </a:pPr>
            <a:r>
              <a:rPr lang="en-US" sz="3500" dirty="0">
                <a:ln w="19050" cap="sq">
                  <a:solidFill>
                    <a:srgbClr val="E2E2DE"/>
                  </a:solidFill>
                  <a:miter lim="800000"/>
                </a:ln>
                <a:solidFill>
                  <a:srgbClr val="E2E2DE"/>
                </a:solidFill>
                <a:latin typeface="Neutra Text" panose="02000000000000000000" pitchFamily="50" charset="0"/>
              </a:rPr>
              <a:t>Help my unbelief.”</a:t>
            </a:r>
          </a:p>
        </p:txBody>
      </p:sp>
      <p:pic>
        <p:nvPicPr>
          <p:cNvPr id="10" name="Picture 9" descr="Text&#10;&#10;Description automatically generated">
            <a:extLst>
              <a:ext uri="{FF2B5EF4-FFF2-40B4-BE49-F238E27FC236}">
                <a16:creationId xmlns:a16="http://schemas.microsoft.com/office/drawing/2014/main" id="{0F4DDCC6-C8DC-472D-A7AC-6B765E673602}"/>
              </a:ext>
            </a:extLst>
          </p:cNvPr>
          <p:cNvPicPr>
            <a:picLocks noChangeAspect="1"/>
          </p:cNvPicPr>
          <p:nvPr/>
        </p:nvPicPr>
        <p:blipFill rotWithShape="1">
          <a:blip r:embed="rId2">
            <a:extLst>
              <a:ext uri="{28A0092B-C50C-407E-A947-70E740481C1C}">
                <a14:useLocalDpi xmlns:a14="http://schemas.microsoft.com/office/drawing/2010/main" val="0"/>
              </a:ext>
            </a:extLst>
          </a:blip>
          <a:srcRect l="5696" r="5696"/>
          <a:stretch/>
        </p:blipFill>
        <p:spPr>
          <a:xfrm>
            <a:off x="8728738" y="4751999"/>
            <a:ext cx="3307060" cy="2332659"/>
          </a:xfrm>
          <a:prstGeom prst="rect">
            <a:avLst/>
          </a:prstGeom>
        </p:spPr>
      </p:pic>
      <p:sp>
        <p:nvSpPr>
          <p:cNvPr id="8" name="TextBox 7">
            <a:extLst>
              <a:ext uri="{FF2B5EF4-FFF2-40B4-BE49-F238E27FC236}">
                <a16:creationId xmlns:a16="http://schemas.microsoft.com/office/drawing/2014/main" id="{337F8C06-960E-4505-8A48-BC3C7317AFFA}"/>
              </a:ext>
            </a:extLst>
          </p:cNvPr>
          <p:cNvSpPr txBox="1"/>
          <p:nvPr/>
        </p:nvSpPr>
        <p:spPr>
          <a:xfrm>
            <a:off x="680082" y="2399992"/>
            <a:ext cx="4301111" cy="1354217"/>
          </a:xfrm>
          <a:prstGeom prst="rect">
            <a:avLst/>
          </a:prstGeom>
          <a:solidFill>
            <a:srgbClr val="275170"/>
          </a:solidFill>
        </p:spPr>
        <p:txBody>
          <a:bodyPr wrap="square" tIns="91440" bIns="182880" rtlCol="0">
            <a:spAutoFit/>
          </a:bodyPr>
          <a:lstStyle/>
          <a:p>
            <a:pPr algn="ctr" defTabSz="457200">
              <a:defRPr/>
            </a:pPr>
            <a:r>
              <a:rPr lang="en-US" sz="3500" dirty="0">
                <a:ln w="19050" cap="sq">
                  <a:solidFill>
                    <a:srgbClr val="E2E2DE"/>
                  </a:solidFill>
                  <a:miter lim="800000"/>
                </a:ln>
                <a:solidFill>
                  <a:srgbClr val="E2E2DE"/>
                </a:solidFill>
                <a:latin typeface="Neutra Text" panose="02000000000000000000" pitchFamily="50" charset="0"/>
              </a:rPr>
              <a:t>John’s circumstances</a:t>
            </a:r>
          </a:p>
          <a:p>
            <a:pPr algn="ctr" defTabSz="457200">
              <a:defRPr/>
            </a:pPr>
            <a:r>
              <a:rPr lang="en-US" sz="3500" dirty="0">
                <a:ln w="19050" cap="sq">
                  <a:solidFill>
                    <a:srgbClr val="E2E2DE"/>
                  </a:solidFill>
                  <a:miter lim="800000"/>
                </a:ln>
                <a:solidFill>
                  <a:srgbClr val="E2E2DE"/>
                </a:solidFill>
                <a:latin typeface="Neutra Text" panose="02000000000000000000" pitchFamily="50" charset="0"/>
              </a:rPr>
              <a:t>were difficult.</a:t>
            </a:r>
          </a:p>
        </p:txBody>
      </p:sp>
      <p:sp>
        <p:nvSpPr>
          <p:cNvPr id="12" name="TextBox 11">
            <a:extLst>
              <a:ext uri="{FF2B5EF4-FFF2-40B4-BE49-F238E27FC236}">
                <a16:creationId xmlns:a16="http://schemas.microsoft.com/office/drawing/2014/main" id="{E6F6AB61-198D-4199-B9B9-ED75694D502A}"/>
              </a:ext>
            </a:extLst>
          </p:cNvPr>
          <p:cNvSpPr txBox="1"/>
          <p:nvPr/>
        </p:nvSpPr>
        <p:spPr>
          <a:xfrm>
            <a:off x="1102520" y="2217921"/>
            <a:ext cx="8969138" cy="2144177"/>
          </a:xfrm>
          <a:prstGeom prst="rect">
            <a:avLst/>
          </a:prstGeom>
          <a:noFill/>
          <a:ln w="22225" cap="sq">
            <a:noFill/>
            <a:miter lim="800000"/>
          </a:ln>
        </p:spPr>
        <p:txBody>
          <a:bodyPr wrap="square" rtlCol="0">
            <a:spAutoFit/>
          </a:bodyPr>
          <a:lstStyle/>
          <a:p>
            <a:pPr marL="111125" indent="-111125">
              <a:lnSpc>
                <a:spcPts val="3200"/>
              </a:lnSpc>
              <a:tabLst>
                <a:tab pos="117475" algn="l"/>
              </a:tabLst>
            </a:pPr>
            <a: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“Jesus answered and said to them, ‘Go and tell John the things you have seen and heard: that the blind see, the lame walk, the lepers are cleansed, the deaf hear, the dead are raised, the poor have the gospel preached to them.’”       </a:t>
            </a:r>
            <a:r>
              <a:rPr lang="en-US" sz="3300" dirty="0">
                <a:ln w="12700" cap="sq">
                  <a:solidFill>
                    <a:srgbClr val="A72828"/>
                  </a:solidFill>
                  <a:miter lim="800000"/>
                </a:ln>
                <a:solidFill>
                  <a:srgbClr val="A72828"/>
                </a:solidFill>
                <a:effectLst>
                  <a:glow rad="127000">
                    <a:srgbClr val="E2E2DE"/>
                  </a:glow>
                </a:effectLst>
                <a:latin typeface="Neutra Text" panose="02000000000000000000" pitchFamily="50" charset="0"/>
                <a:cs typeface="Poppins" panose="00000500000000000000" pitchFamily="50" charset="0"/>
              </a:rPr>
              <a:t>Luke 7:22</a:t>
            </a:r>
          </a:p>
        </p:txBody>
      </p:sp>
      <p:sp>
        <p:nvSpPr>
          <p:cNvPr id="14" name="Freeform: Shape 13">
            <a:extLst>
              <a:ext uri="{FF2B5EF4-FFF2-40B4-BE49-F238E27FC236}">
                <a16:creationId xmlns:a16="http://schemas.microsoft.com/office/drawing/2014/main" id="{3CE12BE0-96A5-43C1-8DA7-855B9C974DAC}"/>
              </a:ext>
            </a:extLst>
          </p:cNvPr>
          <p:cNvSpPr/>
          <p:nvPr/>
        </p:nvSpPr>
        <p:spPr>
          <a:xfrm>
            <a:off x="1230048" y="3421046"/>
            <a:ext cx="957247" cy="45719"/>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A7282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BFA8825C-5F06-4CFC-8BC8-821346041A0D}"/>
              </a:ext>
            </a:extLst>
          </p:cNvPr>
          <p:cNvSpPr/>
          <p:nvPr/>
        </p:nvSpPr>
        <p:spPr>
          <a:xfrm>
            <a:off x="3693959" y="3421045"/>
            <a:ext cx="870225" cy="45719"/>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A7282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BC58F6A-6BB7-4FBE-BB02-196C65F8D35E}"/>
              </a:ext>
            </a:extLst>
          </p:cNvPr>
          <p:cNvSpPr/>
          <p:nvPr/>
        </p:nvSpPr>
        <p:spPr>
          <a:xfrm>
            <a:off x="6288185" y="3420540"/>
            <a:ext cx="1052972" cy="45719"/>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A7282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81346F41-3698-4F5A-8403-24E86E48FE08}"/>
              </a:ext>
            </a:extLst>
          </p:cNvPr>
          <p:cNvSpPr/>
          <p:nvPr/>
        </p:nvSpPr>
        <p:spPr>
          <a:xfrm>
            <a:off x="1923959" y="3829352"/>
            <a:ext cx="870225" cy="45719"/>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A7282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B3910C78-9243-487D-9AD1-C63A9D04E0EA}"/>
              </a:ext>
            </a:extLst>
          </p:cNvPr>
          <p:cNvSpPr/>
          <p:nvPr/>
        </p:nvSpPr>
        <p:spPr>
          <a:xfrm>
            <a:off x="4437959" y="3822615"/>
            <a:ext cx="870225" cy="45719"/>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A7282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D250BED-4343-46D8-819F-FD19E668B1EA}"/>
              </a:ext>
            </a:extLst>
          </p:cNvPr>
          <p:cNvSpPr/>
          <p:nvPr/>
        </p:nvSpPr>
        <p:spPr>
          <a:xfrm>
            <a:off x="7923959" y="3824723"/>
            <a:ext cx="870225" cy="45719"/>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A7282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908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37"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outVertical)">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9" grpId="0" animBg="1"/>
      <p:bldP spid="9" grpId="1" animBg="1"/>
      <p:bldP spid="13" grpId="0" animBg="1"/>
      <p:bldP spid="8" grpId="0" animBg="1"/>
      <p:bldP spid="8" grpId="1" animBg="1"/>
      <p:bldP spid="12" grpId="0"/>
      <p:bldP spid="14" grpId="0" animBg="1"/>
      <p:bldP spid="15" grpId="0" animBg="1"/>
      <p:bldP spid="16"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573F8A8-F8D1-49D1-AC37-1EEC51FFBC07}"/>
              </a:ext>
            </a:extLst>
          </p:cNvPr>
          <p:cNvSpPr txBox="1"/>
          <p:nvPr/>
        </p:nvSpPr>
        <p:spPr>
          <a:xfrm>
            <a:off x="-902825" y="167658"/>
            <a:ext cx="12979829" cy="1169551"/>
          </a:xfrm>
          <a:prstGeom prst="rect">
            <a:avLst/>
          </a:prstGeom>
          <a:noFill/>
        </p:spPr>
        <p:txBody>
          <a:bodyPr wrap="square" rtlCol="0">
            <a:spAutoFit/>
          </a:bodyPr>
          <a:lstStyle/>
          <a:p>
            <a:pPr algn="r">
              <a:lnSpc>
                <a:spcPts val="4200"/>
              </a:lnSpc>
            </a:pPr>
            <a:r>
              <a:rPr lang="en-US" sz="4600" b="1" dirty="0">
                <a:solidFill>
                  <a:srgbClr val="275170"/>
                </a:solidFill>
                <a:effectLst>
                  <a:glow rad="127000">
                    <a:srgbClr val="E2E2DE">
                      <a:alpha val="88000"/>
                    </a:srgbClr>
                  </a:glow>
                </a:effectLst>
                <a:latin typeface="Neutra Text" panose="02000000000000000000" pitchFamily="50" charset="0"/>
              </a:rPr>
              <a:t>THE PHARISEES</a:t>
            </a:r>
          </a:p>
          <a:p>
            <a:pPr algn="r">
              <a:lnSpc>
                <a:spcPts val="4200"/>
              </a:lnSpc>
            </a:pPr>
            <a:r>
              <a:rPr lang="en-US" sz="4000" b="1" dirty="0">
                <a:solidFill>
                  <a:srgbClr val="275170"/>
                </a:solidFill>
                <a:effectLst>
                  <a:glow rad="127000">
                    <a:srgbClr val="E2E2DE">
                      <a:alpha val="88000"/>
                    </a:srgbClr>
                  </a:glow>
                </a:effectLst>
                <a:latin typeface="Neutra Text" panose="02000000000000000000" pitchFamily="50" charset="0"/>
              </a:rPr>
              <a:t>JESUS SEES YOU WHEN YOU’RE PLAYING GAMES</a:t>
            </a:r>
          </a:p>
        </p:txBody>
      </p:sp>
      <p:sp>
        <p:nvSpPr>
          <p:cNvPr id="11" name="TextBox 10">
            <a:extLst>
              <a:ext uri="{FF2B5EF4-FFF2-40B4-BE49-F238E27FC236}">
                <a16:creationId xmlns:a16="http://schemas.microsoft.com/office/drawing/2014/main" id="{DBF4C9A7-F316-4DBF-96A3-FB88813E1915}"/>
              </a:ext>
            </a:extLst>
          </p:cNvPr>
          <p:cNvSpPr txBox="1"/>
          <p:nvPr/>
        </p:nvSpPr>
        <p:spPr>
          <a:xfrm>
            <a:off x="722742" y="2065111"/>
            <a:ext cx="9728693" cy="2785378"/>
          </a:xfrm>
          <a:prstGeom prst="rect">
            <a:avLst/>
          </a:prstGeom>
          <a:noFill/>
          <a:ln w="22225" cap="sq">
            <a:noFill/>
            <a:miter lim="800000"/>
          </a:ln>
        </p:spPr>
        <p:txBody>
          <a:bodyPr wrap="square" rtlCol="0">
            <a:spAutoFit/>
          </a:bodyPr>
          <a:lstStyle/>
          <a:p>
            <a:pPr marL="111125" indent="-111125">
              <a:lnSpc>
                <a:spcPts val="3400"/>
              </a:lnSpc>
              <a:tabLst>
                <a:tab pos="117475" algn="l"/>
              </a:tabLst>
            </a:pPr>
            <a: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“‘To what can I compare the people of this generation?’ 	Jesus asked. ‘How can I describe them? They are like 	children playing a game in the public square. They 	complain to their friends, “We played wedding songs, 	and you didn’t dance, so we played funeral songs, </a:t>
            </a:r>
            <a:b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br>
            <a: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	and you didn’t weep.”’”     				</a:t>
            </a:r>
            <a:r>
              <a:rPr lang="en-US" sz="3300" dirty="0">
                <a:ln w="12700" cap="sq">
                  <a:solidFill>
                    <a:srgbClr val="A72828"/>
                  </a:solidFill>
                  <a:miter lim="800000"/>
                </a:ln>
                <a:solidFill>
                  <a:srgbClr val="A72828"/>
                </a:solidFill>
                <a:effectLst>
                  <a:glow rad="127000">
                    <a:srgbClr val="E2E2DE"/>
                  </a:glow>
                </a:effectLst>
                <a:latin typeface="Neutra Text" panose="02000000000000000000" pitchFamily="50" charset="0"/>
                <a:cs typeface="Poppins" panose="00000500000000000000" pitchFamily="50" charset="0"/>
              </a:rPr>
              <a:t>Luke 7:31, 32</a:t>
            </a:r>
          </a:p>
        </p:txBody>
      </p:sp>
      <p:pic>
        <p:nvPicPr>
          <p:cNvPr id="5" name="Picture 4" descr="Text&#10;&#10;Description automatically generated">
            <a:extLst>
              <a:ext uri="{FF2B5EF4-FFF2-40B4-BE49-F238E27FC236}">
                <a16:creationId xmlns:a16="http://schemas.microsoft.com/office/drawing/2014/main" id="{24D8ADB4-4E2B-4801-9936-54DB7BDA1085}"/>
              </a:ext>
            </a:extLst>
          </p:cNvPr>
          <p:cNvPicPr>
            <a:picLocks noChangeAspect="1"/>
          </p:cNvPicPr>
          <p:nvPr/>
        </p:nvPicPr>
        <p:blipFill rotWithShape="1">
          <a:blip r:embed="rId2">
            <a:extLst>
              <a:ext uri="{28A0092B-C50C-407E-A947-70E740481C1C}">
                <a14:useLocalDpi xmlns:a14="http://schemas.microsoft.com/office/drawing/2010/main" val="0"/>
              </a:ext>
            </a:extLst>
          </a:blip>
          <a:srcRect l="5696" r="5696"/>
          <a:stretch/>
        </p:blipFill>
        <p:spPr>
          <a:xfrm>
            <a:off x="8728738" y="4751999"/>
            <a:ext cx="3307060" cy="2332659"/>
          </a:xfrm>
          <a:prstGeom prst="rect">
            <a:avLst/>
          </a:prstGeom>
        </p:spPr>
      </p:pic>
      <p:sp>
        <p:nvSpPr>
          <p:cNvPr id="6" name="Freeform: Shape 5">
            <a:extLst>
              <a:ext uri="{FF2B5EF4-FFF2-40B4-BE49-F238E27FC236}">
                <a16:creationId xmlns:a16="http://schemas.microsoft.com/office/drawing/2014/main" id="{472FCCE1-BC2C-402E-936A-7053FC33C8FE}"/>
              </a:ext>
            </a:extLst>
          </p:cNvPr>
          <p:cNvSpPr/>
          <p:nvPr/>
        </p:nvSpPr>
        <p:spPr>
          <a:xfrm>
            <a:off x="7445824" y="3780540"/>
            <a:ext cx="1541657" cy="45719"/>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A7282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65C1BD11-4205-4DAA-8A37-1E960E0FF284}"/>
              </a:ext>
            </a:extLst>
          </p:cNvPr>
          <p:cNvSpPr/>
          <p:nvPr/>
        </p:nvSpPr>
        <p:spPr>
          <a:xfrm>
            <a:off x="7040804" y="4214609"/>
            <a:ext cx="1274096" cy="45719"/>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A7282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181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573F8A8-F8D1-49D1-AC37-1EEC51FFBC07}"/>
              </a:ext>
            </a:extLst>
          </p:cNvPr>
          <p:cNvSpPr txBox="1"/>
          <p:nvPr/>
        </p:nvSpPr>
        <p:spPr>
          <a:xfrm>
            <a:off x="-902825" y="189258"/>
            <a:ext cx="12979829" cy="1169551"/>
          </a:xfrm>
          <a:prstGeom prst="rect">
            <a:avLst/>
          </a:prstGeom>
          <a:noFill/>
        </p:spPr>
        <p:txBody>
          <a:bodyPr wrap="square" rtlCol="0">
            <a:spAutoFit/>
          </a:bodyPr>
          <a:lstStyle/>
          <a:p>
            <a:pPr algn="r">
              <a:lnSpc>
                <a:spcPts val="4200"/>
              </a:lnSpc>
            </a:pPr>
            <a:r>
              <a:rPr lang="en-US" sz="4600" b="1" dirty="0">
                <a:solidFill>
                  <a:srgbClr val="275170"/>
                </a:solidFill>
                <a:effectLst>
                  <a:glow rad="127000">
                    <a:srgbClr val="E2E2DE">
                      <a:alpha val="88000"/>
                    </a:srgbClr>
                  </a:glow>
                </a:effectLst>
                <a:latin typeface="Neutra Text" panose="02000000000000000000" pitchFamily="50" charset="0"/>
              </a:rPr>
              <a:t>SIMON THE PHARISEE</a:t>
            </a:r>
          </a:p>
          <a:p>
            <a:pPr algn="r">
              <a:lnSpc>
                <a:spcPts val="4200"/>
              </a:lnSpc>
            </a:pPr>
            <a:r>
              <a:rPr lang="en-US" sz="4000" b="1" dirty="0">
                <a:solidFill>
                  <a:srgbClr val="275170"/>
                </a:solidFill>
                <a:effectLst>
                  <a:glow rad="127000">
                    <a:srgbClr val="E2E2DE">
                      <a:alpha val="88000"/>
                    </a:srgbClr>
                  </a:glow>
                </a:effectLst>
                <a:latin typeface="Neutra Text" panose="02000000000000000000" pitchFamily="50" charset="0"/>
              </a:rPr>
              <a:t>JESUS SEES YOU WHEN YOU’RE BROKEN</a:t>
            </a:r>
          </a:p>
        </p:txBody>
      </p:sp>
      <p:sp>
        <p:nvSpPr>
          <p:cNvPr id="11" name="TextBox 10">
            <a:extLst>
              <a:ext uri="{FF2B5EF4-FFF2-40B4-BE49-F238E27FC236}">
                <a16:creationId xmlns:a16="http://schemas.microsoft.com/office/drawing/2014/main" id="{DBF4C9A7-F316-4DBF-96A3-FB88813E1915}"/>
              </a:ext>
            </a:extLst>
          </p:cNvPr>
          <p:cNvSpPr txBox="1"/>
          <p:nvPr/>
        </p:nvSpPr>
        <p:spPr>
          <a:xfrm>
            <a:off x="604125" y="2335976"/>
            <a:ext cx="10253928" cy="1438855"/>
          </a:xfrm>
          <a:prstGeom prst="rect">
            <a:avLst/>
          </a:prstGeom>
          <a:noFill/>
          <a:ln w="22225" cap="sq">
            <a:noFill/>
            <a:miter lim="800000"/>
          </a:ln>
        </p:spPr>
        <p:txBody>
          <a:bodyPr wrap="square" rtlCol="0">
            <a:spAutoFit/>
          </a:bodyPr>
          <a:lstStyle/>
          <a:p>
            <a:pPr marL="111125" indent="-111125">
              <a:lnSpc>
                <a:spcPts val="3500"/>
              </a:lnSpc>
              <a:tabLst>
                <a:tab pos="117475" algn="l"/>
              </a:tabLst>
            </a:pPr>
            <a: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“When one of the Pharisees invited Jesus to have dinner with him, he went to the Pharisee’s house and reclined </a:t>
            </a:r>
            <a:b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br>
            <a: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at the table.”     								</a:t>
            </a:r>
            <a:r>
              <a:rPr lang="en-US" sz="3300" dirty="0">
                <a:ln w="12700" cap="sq">
                  <a:solidFill>
                    <a:srgbClr val="A72828"/>
                  </a:solidFill>
                  <a:miter lim="800000"/>
                </a:ln>
                <a:solidFill>
                  <a:srgbClr val="A72828"/>
                </a:solidFill>
                <a:effectLst>
                  <a:glow rad="127000">
                    <a:srgbClr val="E2E2DE"/>
                  </a:glow>
                </a:effectLst>
                <a:latin typeface="Neutra Text" panose="02000000000000000000" pitchFamily="50" charset="0"/>
                <a:cs typeface="Poppins" panose="00000500000000000000" pitchFamily="50" charset="0"/>
              </a:rPr>
              <a:t>Luke 7:36</a:t>
            </a:r>
          </a:p>
        </p:txBody>
      </p:sp>
      <p:pic>
        <p:nvPicPr>
          <p:cNvPr id="5" name="Picture 4" descr="Text&#10;&#10;Description automatically generated">
            <a:extLst>
              <a:ext uri="{FF2B5EF4-FFF2-40B4-BE49-F238E27FC236}">
                <a16:creationId xmlns:a16="http://schemas.microsoft.com/office/drawing/2014/main" id="{EEADD367-AC20-4FBA-8EDB-0298A9B700D7}"/>
              </a:ext>
            </a:extLst>
          </p:cNvPr>
          <p:cNvPicPr>
            <a:picLocks noChangeAspect="1"/>
          </p:cNvPicPr>
          <p:nvPr/>
        </p:nvPicPr>
        <p:blipFill rotWithShape="1">
          <a:blip r:embed="rId2">
            <a:extLst>
              <a:ext uri="{28A0092B-C50C-407E-A947-70E740481C1C}">
                <a14:useLocalDpi xmlns:a14="http://schemas.microsoft.com/office/drawing/2010/main" val="0"/>
              </a:ext>
            </a:extLst>
          </a:blip>
          <a:srcRect l="5696" r="5696"/>
          <a:stretch/>
        </p:blipFill>
        <p:spPr>
          <a:xfrm>
            <a:off x="8728738" y="4751999"/>
            <a:ext cx="3307060" cy="2332659"/>
          </a:xfrm>
          <a:prstGeom prst="rect">
            <a:avLst/>
          </a:prstGeom>
        </p:spPr>
      </p:pic>
    </p:spTree>
    <p:extLst>
      <p:ext uri="{BB962C8B-B14F-4D97-AF65-F5344CB8AC3E}">
        <p14:creationId xmlns:p14="http://schemas.microsoft.com/office/powerpoint/2010/main" val="3714275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BF4C9A7-F316-4DBF-96A3-FB88813E1915}"/>
              </a:ext>
            </a:extLst>
          </p:cNvPr>
          <p:cNvSpPr txBox="1"/>
          <p:nvPr/>
        </p:nvSpPr>
        <p:spPr>
          <a:xfrm>
            <a:off x="844938" y="1957574"/>
            <a:ext cx="9555072" cy="3234219"/>
          </a:xfrm>
          <a:prstGeom prst="rect">
            <a:avLst/>
          </a:prstGeom>
          <a:noFill/>
          <a:ln w="22225" cap="sq">
            <a:noFill/>
            <a:miter lim="800000"/>
          </a:ln>
        </p:spPr>
        <p:txBody>
          <a:bodyPr wrap="square" rtlCol="0">
            <a:spAutoFit/>
          </a:bodyPr>
          <a:lstStyle/>
          <a:p>
            <a:pPr marL="111125" indent="-111125">
              <a:lnSpc>
                <a:spcPts val="3500"/>
              </a:lnSpc>
              <a:tabLst>
                <a:tab pos="117475" algn="l"/>
              </a:tabLst>
            </a:pPr>
            <a:r>
              <a:rPr lang="en-US" sz="33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“A woman in that town who lived a sinful life learned that Jesus was eating at the Pharisee’s house, so she came there with an alabaster jar of perfume. As she stood behind him at his feet weeping, she began to wet his feet with her tears. Then she wiped them with her hair, kissed them and poured perfume on them.”     										</a:t>
            </a:r>
            <a:r>
              <a:rPr lang="en-US" sz="3300" dirty="0">
                <a:ln w="12700" cap="sq">
                  <a:solidFill>
                    <a:srgbClr val="A72828"/>
                  </a:solidFill>
                  <a:miter lim="800000"/>
                </a:ln>
                <a:solidFill>
                  <a:srgbClr val="A72828"/>
                </a:solidFill>
                <a:effectLst>
                  <a:glow rad="127000">
                    <a:srgbClr val="E2E2DE"/>
                  </a:glow>
                </a:effectLst>
                <a:latin typeface="Neutra Text" panose="02000000000000000000" pitchFamily="50" charset="0"/>
                <a:cs typeface="Poppins" panose="00000500000000000000" pitchFamily="50" charset="0"/>
              </a:rPr>
              <a:t>Luke 7:37, 38</a:t>
            </a:r>
          </a:p>
        </p:txBody>
      </p:sp>
      <p:sp>
        <p:nvSpPr>
          <p:cNvPr id="6" name="Freeform: Shape 5">
            <a:extLst>
              <a:ext uri="{FF2B5EF4-FFF2-40B4-BE49-F238E27FC236}">
                <a16:creationId xmlns:a16="http://schemas.microsoft.com/office/drawing/2014/main" id="{EA6B637D-61F7-43B7-9C3D-852E8AF80E74}"/>
              </a:ext>
            </a:extLst>
          </p:cNvPr>
          <p:cNvSpPr/>
          <p:nvPr/>
        </p:nvSpPr>
        <p:spPr>
          <a:xfrm rot="60000">
            <a:off x="5988160" y="3726417"/>
            <a:ext cx="1436825" cy="77095"/>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A7282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69A646C3-8119-4781-9658-9D47300980A6}"/>
              </a:ext>
            </a:extLst>
          </p:cNvPr>
          <p:cNvSpPr/>
          <p:nvPr/>
        </p:nvSpPr>
        <p:spPr>
          <a:xfrm rot="60000">
            <a:off x="5719456" y="2408886"/>
            <a:ext cx="2816594" cy="53010"/>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A7282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Text&#10;&#10;Description automatically generated">
            <a:extLst>
              <a:ext uri="{FF2B5EF4-FFF2-40B4-BE49-F238E27FC236}">
                <a16:creationId xmlns:a16="http://schemas.microsoft.com/office/drawing/2014/main" id="{13765CF3-E18F-48D2-82FF-E05DDCC6B86D}"/>
              </a:ext>
            </a:extLst>
          </p:cNvPr>
          <p:cNvPicPr>
            <a:picLocks noChangeAspect="1"/>
          </p:cNvPicPr>
          <p:nvPr/>
        </p:nvPicPr>
        <p:blipFill rotWithShape="1">
          <a:blip r:embed="rId2">
            <a:extLst>
              <a:ext uri="{28A0092B-C50C-407E-A947-70E740481C1C}">
                <a14:useLocalDpi xmlns:a14="http://schemas.microsoft.com/office/drawing/2010/main" val="0"/>
              </a:ext>
            </a:extLst>
          </a:blip>
          <a:srcRect l="5696" r="5696"/>
          <a:stretch/>
        </p:blipFill>
        <p:spPr>
          <a:xfrm>
            <a:off x="8728738" y="4751999"/>
            <a:ext cx="3307060" cy="2332659"/>
          </a:xfrm>
          <a:prstGeom prst="rect">
            <a:avLst/>
          </a:prstGeom>
        </p:spPr>
      </p:pic>
      <p:sp>
        <p:nvSpPr>
          <p:cNvPr id="9" name="TextBox 8">
            <a:extLst>
              <a:ext uri="{FF2B5EF4-FFF2-40B4-BE49-F238E27FC236}">
                <a16:creationId xmlns:a16="http://schemas.microsoft.com/office/drawing/2014/main" id="{FE56525D-21A0-45BD-A470-E7E64F9BBF0A}"/>
              </a:ext>
            </a:extLst>
          </p:cNvPr>
          <p:cNvSpPr txBox="1"/>
          <p:nvPr/>
        </p:nvSpPr>
        <p:spPr>
          <a:xfrm>
            <a:off x="-902825" y="189258"/>
            <a:ext cx="12979829" cy="1169551"/>
          </a:xfrm>
          <a:prstGeom prst="rect">
            <a:avLst/>
          </a:prstGeom>
          <a:noFill/>
        </p:spPr>
        <p:txBody>
          <a:bodyPr wrap="square" rtlCol="0">
            <a:spAutoFit/>
          </a:bodyPr>
          <a:lstStyle/>
          <a:p>
            <a:pPr algn="r">
              <a:lnSpc>
                <a:spcPts val="4200"/>
              </a:lnSpc>
            </a:pPr>
            <a:r>
              <a:rPr lang="en-US" sz="4600" b="1" dirty="0">
                <a:solidFill>
                  <a:srgbClr val="275170"/>
                </a:solidFill>
                <a:effectLst>
                  <a:glow rad="127000">
                    <a:srgbClr val="E2E2DE">
                      <a:alpha val="88000"/>
                    </a:srgbClr>
                  </a:glow>
                </a:effectLst>
                <a:latin typeface="Neutra Text" panose="02000000000000000000" pitchFamily="50" charset="0"/>
              </a:rPr>
              <a:t>SIMON THE PHARISEE</a:t>
            </a:r>
          </a:p>
          <a:p>
            <a:pPr algn="r">
              <a:lnSpc>
                <a:spcPts val="4200"/>
              </a:lnSpc>
            </a:pPr>
            <a:r>
              <a:rPr lang="en-US" sz="4000" b="1" dirty="0">
                <a:solidFill>
                  <a:srgbClr val="275170"/>
                </a:solidFill>
                <a:effectLst>
                  <a:glow rad="127000">
                    <a:srgbClr val="E2E2DE">
                      <a:alpha val="88000"/>
                    </a:srgbClr>
                  </a:glow>
                </a:effectLst>
                <a:latin typeface="Neutra Text" panose="02000000000000000000" pitchFamily="50" charset="0"/>
              </a:rPr>
              <a:t>JESUS SEES YOU WHEN YOU’RE BROKEN</a:t>
            </a:r>
          </a:p>
        </p:txBody>
      </p:sp>
    </p:spTree>
    <p:extLst>
      <p:ext uri="{BB962C8B-B14F-4D97-AF65-F5344CB8AC3E}">
        <p14:creationId xmlns:p14="http://schemas.microsoft.com/office/powerpoint/2010/main" val="303880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5" grpId="0" animBg="1"/>
    </p:bldLst>
  </p:timing>
</p:sld>
</file>

<file path=ppt/theme/theme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333</TotalTime>
  <Words>890</Words>
  <Application>Microsoft Office PowerPoint</Application>
  <PresentationFormat>Widescreen</PresentationFormat>
  <Paragraphs>55</Paragraphs>
  <Slides>14</Slides>
  <Notes>0</Notes>
  <HiddenSlides>0</HiddenSlides>
  <MMClips>1</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14</vt:i4>
      </vt:variant>
    </vt:vector>
  </HeadingPairs>
  <TitlesOfParts>
    <vt:vector size="25" baseType="lpstr">
      <vt:lpstr>Arial</vt:lpstr>
      <vt:lpstr>Calibri</vt:lpstr>
      <vt:lpstr>Calibri Light</vt:lpstr>
      <vt:lpstr>Neutra Text</vt:lpstr>
      <vt:lpstr>Wensley</vt:lpstr>
      <vt:lpstr>4_Office Theme</vt:lpstr>
      <vt:lpstr>2_Office Theme</vt:lpstr>
      <vt:lpstr>3_Office Theme</vt:lpstr>
      <vt:lpstr>5_Office Theme</vt:lpstr>
      <vt:lpstr>1_Office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hraettchurch@outlook.com</dc:creator>
  <cp:lastModifiedBy>Kori Harbaugh</cp:lastModifiedBy>
  <cp:revision>47</cp:revision>
  <dcterms:created xsi:type="dcterms:W3CDTF">2021-01-20T21:59:11Z</dcterms:created>
  <dcterms:modified xsi:type="dcterms:W3CDTF">2022-02-25T22:14:54Z</dcterms:modified>
</cp:coreProperties>
</file>