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3" r:id="rId5"/>
    <p:sldId id="273" r:id="rId6"/>
    <p:sldId id="275" r:id="rId7"/>
    <p:sldId id="279" r:id="rId8"/>
    <p:sldId id="276" r:id="rId9"/>
    <p:sldId id="281" r:id="rId10"/>
    <p:sldId id="283" r:id="rId11"/>
    <p:sldId id="284" r:id="rId12"/>
    <p:sldId id="282" r:id="rId13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19"/>
    </p:embeddedFont>
    <p:embeddedFont>
      <p:font typeface="Calibri" panose="020F0502020204030204" pitchFamily="2" charset="0"/>
      <p:regular r:id="rId20"/>
      <p:bold r:id="rId21"/>
      <p:italic r:id="rId22"/>
      <p:boldItalic r:id="rId23"/>
    </p:embeddedFont>
    <p:embeddedFont>
      <p:font typeface="MS PGothic" panose="020B0600070205080204" pitchFamily="2" charset="-128"/>
      <p:regular r:id="rId24"/>
    </p:embeddedFont>
    <p:embeddedFont>
      <p:font typeface="Georgia" panose="02040502050405020303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MS PGothic" panose="020B0600070205080204" pitchFamily="2" charset="-128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MS PGothic" panose="020B0600070205080204" pitchFamily="2" charset="-128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MS PGothic" panose="020B0600070205080204" pitchFamily="2" charset="-128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MS PGothic" panose="020B0600070205080204" pitchFamily="2" charset="-128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MS PGothic" panose="020B0600070205080204" pitchFamily="2" charset="-128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MS PGothic" panose="020B0600070205080204" pitchFamily="2" charset="-128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MS PGothic" panose="020B0600070205080204" pitchFamily="2" charset="-128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MS PGothic" panose="020B0600070205080204" pitchFamily="2" charset="-128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MS PGothic" panose="020B0600070205080204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1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804" y="52"/>
      </p:cViewPr>
      <p:guideLst>
        <p:guide orient="horz" pos="22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2" charset="0"/>
                <a:ea typeface="MS PGothic" panose="020B0600070205080204" pitchFamily="2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2" charset="0"/>
                <a:ea typeface="MS PGothic" panose="020B0600070205080204" pitchFamily="2" charset="-128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2" charset="0"/>
                <a:ea typeface="MS PGothic" panose="020B0600070205080204" pitchFamily="2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2" charset="0"/>
                <a:ea typeface="MS PGothic" panose="020B0600070205080204" pitchFamily="2" charset="-128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2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2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2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2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2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>
              <a:latin typeface="Calibri" panose="020F05020202040302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Calibri" panose="020F05020202040302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2" charset="0"/>
                <a:ea typeface="MS PGothic" panose="020B0600070205080204" pitchFamily="2" charset="-128"/>
                <a:cs typeface="+mn-cs"/>
              </a:rPr>
            </a:fld>
            <a:endParaRPr lang="en-US" strike="noStrike" noProof="1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B8B8B"/>
                </a:solidFill>
              </a:defRPr>
            </a:lvl1pPr>
          </a:lstStyle>
          <a:p>
            <a:pPr lvl="0" fontAlgn="base"/>
            <a:endParaRPr lang="en-US" strike="noStrike" noProof="1">
              <a:latin typeface="Calibri" panose="020F0502020204030204" pitchFamily="2" charset="0"/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B8B8B"/>
                </a:solidFill>
              </a:defRPr>
            </a:lvl1pPr>
          </a:lstStyle>
          <a:p>
            <a:pPr lvl="0" fontAlgn="base"/>
            <a:endParaRPr strike="noStrike" noProof="1">
              <a:latin typeface="Calibri" panose="020F0502020204030204" pitchFamily="2" charset="0"/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B8B8B"/>
                </a:solidFill>
              </a:defRPr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2" charset="0"/>
                <a:ea typeface="MS PGothic" panose="020B0600070205080204" pitchFamily="2" charset="-128"/>
                <a:cs typeface="+mn-cs"/>
              </a:rPr>
            </a:fld>
            <a:endParaRPr lang="en-US" strike="noStrike" noProof="1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MS PGothic" panose="020B0600070205080204" pitchFamily="2" charset="-128"/>
          <a:cs typeface="+mn-cs"/>
        </a:defRPr>
      </a:lvl2pPr>
      <a:lvl3pPr marL="914400" lvl="2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MS PGothic" panose="020B0600070205080204" pitchFamily="2" charset="-128"/>
          <a:cs typeface="+mn-cs"/>
        </a:defRPr>
      </a:lvl3pPr>
      <a:lvl4pPr marL="1371600" lvl="3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MS PGothic" panose="020B0600070205080204" pitchFamily="2" charset="-128"/>
          <a:cs typeface="+mn-cs"/>
        </a:defRPr>
      </a:lvl4pPr>
      <a:lvl5pPr marL="1828800" lvl="4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MS PGothic" panose="020B0600070205080204" pitchFamily="2" charset="-128"/>
          <a:cs typeface="+mn-cs"/>
        </a:defRPr>
      </a:lvl5pPr>
      <a:lvl6pPr marL="2286000" lvl="5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MS PGothic" panose="020B0600070205080204" pitchFamily="2" charset="-128"/>
          <a:cs typeface="+mn-cs"/>
        </a:defRPr>
      </a:lvl6pPr>
      <a:lvl7pPr marL="2743200" lvl="6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MS PGothic" panose="020B0600070205080204" pitchFamily="2" charset="-128"/>
          <a:cs typeface="+mn-cs"/>
        </a:defRPr>
      </a:lvl7pPr>
      <a:lvl8pPr marL="3200400" lvl="7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MS PGothic" panose="020B0600070205080204" pitchFamily="2" charset="-128"/>
          <a:cs typeface="+mn-cs"/>
        </a:defRPr>
      </a:lvl8pPr>
      <a:lvl9pPr marL="3657600" lvl="8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MS PGothic" panose="020B0600070205080204" pitchFamily="2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/>
          <p:nvPr/>
        </p:nvSpPr>
        <p:spPr>
          <a:xfrm>
            <a:off x="1710055" y="1040765"/>
            <a:ext cx="7165340" cy="30137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lstStyle/>
          <a:p>
            <a:r>
              <a:rPr lang="en-US" altLang="zh-CN" sz="8000"/>
              <a:t>Parable of the </a:t>
            </a:r>
            <a:endParaRPr lang="en-US" altLang="zh-CN" sz="8000"/>
          </a:p>
          <a:p>
            <a:r>
              <a:rPr lang="en-US" altLang="zh-CN" sz="8000"/>
              <a:t>Talents</a:t>
            </a:r>
            <a:endParaRPr lang="en-US" altLang="zh-CN" sz="8000">
              <a:ea typeface="Arial" panose="020B0604020202020204" pitchFamily="34" charset="0"/>
            </a:endParaRPr>
          </a:p>
        </p:txBody>
      </p:sp>
      <p:sp>
        <p:nvSpPr>
          <p:cNvPr id="3076" name="TextBox 4"/>
          <p:cNvSpPr txBox="1"/>
          <p:nvPr/>
        </p:nvSpPr>
        <p:spPr>
          <a:xfrm>
            <a:off x="4890135" y="3559810"/>
            <a:ext cx="2567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2" charset="0"/>
                <a:cs typeface="Arial" panose="020B0604020202020204" pitchFamily="34" charset="0"/>
              </a:rPr>
              <a:t>Matthew 25:14-30</a:t>
            </a:r>
            <a:endParaRPr lang="en-US" sz="2000" dirty="0">
              <a:latin typeface="Arial" panose="020B0604020202020204" pitchFamily="34" charset="0"/>
              <a:ea typeface="Calibri" panose="020F0502020204030204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 descr="talent"/>
          <p:cNvPicPr>
            <a:picLocks noChangeAspect="1"/>
          </p:cNvPicPr>
          <p:nvPr/>
        </p:nvPicPr>
        <p:blipFill>
          <a:blip r:embed="rId1">
            <a:alphaModFix amt="19000"/>
          </a:blip>
          <a:srcRect l="3604" t="2796" r="4668" b="4960"/>
          <a:stretch>
            <a:fillRect/>
          </a:stretch>
        </p:blipFill>
        <p:spPr>
          <a:xfrm>
            <a:off x="217805" y="170180"/>
            <a:ext cx="8711565" cy="65316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-635" y="128905"/>
            <a:ext cx="91592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400">
                <a:ea typeface="Arial" panose="020B0604020202020204" pitchFamily="34" charset="0"/>
              </a:rPr>
              <a:t>"Jesus is coming again"</a:t>
            </a:r>
            <a:endParaRPr lang="en-US" altLang="zh-CN" sz="5400">
              <a:ea typeface="Arial" panose="020B0604020202020204" pitchFamily="34" charset="0"/>
            </a:endParaRPr>
          </a:p>
        </p:txBody>
      </p:sp>
      <p:grpSp>
        <p:nvGrpSpPr>
          <p:cNvPr id="12295" name="Group 2"/>
          <p:cNvGrpSpPr/>
          <p:nvPr/>
        </p:nvGrpSpPr>
        <p:grpSpPr>
          <a:xfrm>
            <a:off x="67310" y="1148715"/>
            <a:ext cx="8625205" cy="3798965"/>
            <a:chOff x="-340808" y="-48888"/>
            <a:chExt cx="7601290" cy="3043343"/>
          </a:xfrm>
        </p:grpSpPr>
        <p:sp>
          <p:nvSpPr>
            <p:cNvPr id="12296" name="Oval 1"/>
            <p:cNvSpPr/>
            <p:nvPr/>
          </p:nvSpPr>
          <p:spPr>
            <a:xfrm>
              <a:off x="-340808" y="-48888"/>
              <a:ext cx="2948897" cy="2817694"/>
            </a:xfrm>
            <a:prstGeom prst="ellipse">
              <a:avLst/>
            </a:prstGeom>
            <a:blipFill rotWithShape="1">
              <a:blip r:embed="rId1" cstate="screen"/>
              <a:stretch>
                <a:fillRect/>
              </a:stretch>
            </a:blipFill>
            <a:ln w="9525">
              <a:noFill/>
            </a:ln>
          </p:spPr>
          <p:txBody>
            <a:bodyPr lIns="90170" tIns="46990" rIns="90170" bIns="46990" anchor="ctr"/>
            <a:lstStyle/>
            <a:p>
              <a:pPr algn="ctr" fontAlgn="base"/>
              <a:endParaRPr strike="noStrike" noProof="1">
                <a:solidFill>
                  <a:srgbClr val="ED145B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13321" name="Rectangle 17"/>
            <p:cNvSpPr/>
            <p:nvPr/>
          </p:nvSpPr>
          <p:spPr>
            <a:xfrm>
              <a:off x="2779621" y="159994"/>
              <a:ext cx="4480861" cy="28344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200">
                  <a:solidFill>
                    <a:srgbClr val="545454"/>
                  </a:solidFill>
                </a:rPr>
                <a:t>“So Christ, having been offered once to bear the sins of many, will appear a second time, not to deal with sin but to save those who are eagerly waiting for him.”</a:t>
              </a:r>
              <a:endParaRPr lang="en-US" altLang="zh-CN" sz="3200">
                <a:solidFill>
                  <a:srgbClr val="545454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altLang="zh-CN" sz="3200">
                  <a:solidFill>
                    <a:srgbClr val="545454"/>
                  </a:solidFill>
                </a:rPr>
                <a:t>Hebrews 9:28</a:t>
              </a:r>
              <a:endParaRPr lang="en-US" altLang="zh-CN" sz="3200">
                <a:solidFill>
                  <a:srgbClr val="545454"/>
                </a:solidFill>
              </a:endParaRPr>
            </a:p>
          </p:txBody>
        </p:sp>
      </p:grpSp>
      <p:grpSp>
        <p:nvGrpSpPr>
          <p:cNvPr id="13323" name="Group 19"/>
          <p:cNvGrpSpPr>
            <a:grpSpLocks noChangeAspect="1"/>
          </p:cNvGrpSpPr>
          <p:nvPr/>
        </p:nvGrpSpPr>
        <p:grpSpPr>
          <a:xfrm>
            <a:off x="0" y="5686425"/>
            <a:ext cx="9144000" cy="357188"/>
            <a:chOff x="0" y="0"/>
            <a:chExt cx="9143999" cy="357617"/>
          </a:xfrm>
        </p:grpSpPr>
        <p:pic>
          <p:nvPicPr>
            <p:cNvPr id="13324" name="Picture 20" descr="nav-back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64427" cy="350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21" descr="nav-forward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2358" y="9477"/>
              <a:ext cx="451641" cy="348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5" name="TextBox 19"/>
          <p:cNvSpPr txBox="1"/>
          <p:nvPr/>
        </p:nvSpPr>
        <p:spPr>
          <a:xfrm>
            <a:off x="6534150" y="6186170"/>
            <a:ext cx="250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Matt. 25:14-30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55245" y="6186170"/>
            <a:ext cx="3571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Parable of the Talents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/>
          <p:nvPr/>
        </p:nvSpPr>
        <p:spPr>
          <a:xfrm>
            <a:off x="1710055" y="1040765"/>
            <a:ext cx="7165340" cy="30137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lstStyle/>
          <a:p>
            <a:r>
              <a:rPr lang="en-US" altLang="zh-CN" sz="8000"/>
              <a:t>Parable of the </a:t>
            </a:r>
            <a:endParaRPr lang="en-US" altLang="zh-CN" sz="8000"/>
          </a:p>
          <a:p>
            <a:r>
              <a:rPr lang="en-US" altLang="zh-CN" sz="8000"/>
              <a:t>Talents</a:t>
            </a:r>
            <a:endParaRPr lang="en-US" altLang="zh-CN" sz="8000">
              <a:ea typeface="Arial" panose="020B0604020202020204" pitchFamily="34" charset="0"/>
            </a:endParaRPr>
          </a:p>
        </p:txBody>
      </p:sp>
      <p:sp>
        <p:nvSpPr>
          <p:cNvPr id="3076" name="TextBox 4"/>
          <p:cNvSpPr txBox="1"/>
          <p:nvPr/>
        </p:nvSpPr>
        <p:spPr>
          <a:xfrm>
            <a:off x="4890135" y="3559810"/>
            <a:ext cx="2567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2" charset="0"/>
                <a:cs typeface="Arial" panose="020B0604020202020204" pitchFamily="34" charset="0"/>
              </a:rPr>
              <a:t>Matthew 25:14-30</a:t>
            </a:r>
            <a:endParaRPr lang="en-US" sz="2000" dirty="0">
              <a:latin typeface="Arial" panose="020B0604020202020204" pitchFamily="34" charset="0"/>
              <a:ea typeface="Calibri" panose="020F0502020204030204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 descr="talent"/>
          <p:cNvPicPr>
            <a:picLocks noChangeAspect="1"/>
          </p:cNvPicPr>
          <p:nvPr/>
        </p:nvPicPr>
        <p:blipFill>
          <a:blip r:embed="rId1">
            <a:alphaModFix amt="19000"/>
          </a:blip>
          <a:srcRect l="3604" t="2796" r="4668" b="4960"/>
          <a:stretch>
            <a:fillRect/>
          </a:stretch>
        </p:blipFill>
        <p:spPr>
          <a:xfrm>
            <a:off x="217805" y="170180"/>
            <a:ext cx="8711565" cy="65316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228600" y="128905"/>
            <a:ext cx="6739255" cy="1091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500"/>
              <a:t>Talent</a:t>
            </a:r>
            <a:endParaRPr lang="en-US" altLang="zh-CN" sz="6500">
              <a:ea typeface="Arial" panose="020B0604020202020204" pitchFamily="34" charset="0"/>
            </a:endParaRPr>
          </a:p>
        </p:txBody>
      </p:sp>
      <p:sp>
        <p:nvSpPr>
          <p:cNvPr id="4100" name="Rectangle 1"/>
          <p:cNvSpPr/>
          <p:nvPr/>
        </p:nvSpPr>
        <p:spPr>
          <a:xfrm>
            <a:off x="55245" y="2154898"/>
            <a:ext cx="4046538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000">
                <a:solidFill>
                  <a:srgbClr val="545454"/>
                </a:solidFill>
              </a:rPr>
              <a:t>In this parable, a talent doesn’t refer to someones ability.</a:t>
            </a:r>
            <a:endParaRPr lang="en-US" altLang="zh-CN" sz="3000">
              <a:solidFill>
                <a:srgbClr val="545454"/>
              </a:solidFill>
              <a:ea typeface="Georgia" panose="02040502050405020303" pitchFamily="2" charset="0"/>
            </a:endParaRPr>
          </a:p>
        </p:txBody>
      </p:sp>
      <p:grpSp>
        <p:nvGrpSpPr>
          <p:cNvPr id="4102" name="Group 2"/>
          <p:cNvGrpSpPr/>
          <p:nvPr/>
        </p:nvGrpSpPr>
        <p:grpSpPr>
          <a:xfrm>
            <a:off x="4291971" y="858228"/>
            <a:ext cx="4744720" cy="4433570"/>
            <a:chOff x="-213360" y="-283827"/>
            <a:chExt cx="4744861" cy="4433674"/>
          </a:xfrm>
        </p:grpSpPr>
        <p:sp>
          <p:nvSpPr>
            <p:cNvPr id="5126" name="Rectangle 7"/>
            <p:cNvSpPr/>
            <p:nvPr/>
          </p:nvSpPr>
          <p:spPr>
            <a:xfrm>
              <a:off x="254649" y="1013509"/>
              <a:ext cx="4276852" cy="14764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Rather it was a weight of measurement that equals a great sum of money.</a:t>
              </a:r>
              <a:endParaRPr lang="en-US" altLang="zh-CN" sz="3000">
                <a:solidFill>
                  <a:srgbClr val="545454"/>
                </a:solidFill>
                <a:ea typeface="Georgia" panose="02040502050405020303" pitchFamily="2" charset="0"/>
              </a:endParaRPr>
            </a:p>
          </p:txBody>
        </p:sp>
        <p:cxnSp>
          <p:nvCxnSpPr>
            <p:cNvPr id="5127" name="Straight Connector 9"/>
            <p:cNvCxnSpPr/>
            <p:nvPr/>
          </p:nvCxnSpPr>
          <p:spPr>
            <a:xfrm>
              <a:off x="-213360" y="-283827"/>
              <a:ext cx="0" cy="4433674"/>
            </a:xfrm>
            <a:prstGeom prst="line">
              <a:avLst/>
            </a:prstGeom>
            <a:ln w="9525" cap="flat" cmpd="sng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29" name="Group 5"/>
          <p:cNvGrpSpPr>
            <a:grpSpLocks noChangeAspect="1"/>
          </p:cNvGrpSpPr>
          <p:nvPr/>
        </p:nvGrpSpPr>
        <p:grpSpPr>
          <a:xfrm>
            <a:off x="0" y="5686425"/>
            <a:ext cx="9144000" cy="357188"/>
            <a:chOff x="0" y="0"/>
            <a:chExt cx="9143999" cy="357617"/>
          </a:xfrm>
        </p:grpSpPr>
        <p:pic>
          <p:nvPicPr>
            <p:cNvPr id="5130" name="Picture 14" descr="nav-back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4427" cy="350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1" name="Picture 15" descr="nav-forward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2358" y="9477"/>
              <a:ext cx="451641" cy="348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5" name="TextBox 19"/>
          <p:cNvSpPr txBox="1"/>
          <p:nvPr/>
        </p:nvSpPr>
        <p:spPr>
          <a:xfrm>
            <a:off x="6534150" y="6186170"/>
            <a:ext cx="250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Matt. 25:14-30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55245" y="6186170"/>
            <a:ext cx="3571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Parable of the Talents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228600" y="128905"/>
            <a:ext cx="7762240" cy="1091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500">
                <a:ea typeface="Arial" panose="020B0604020202020204" pitchFamily="34" charset="0"/>
              </a:rPr>
              <a:t>Stewardship (Entrust)</a:t>
            </a:r>
            <a:endParaRPr lang="en-US" altLang="zh-CN" sz="6500">
              <a:ea typeface="Arial" panose="020B0604020202020204" pitchFamily="34" charset="0"/>
            </a:endParaRPr>
          </a:p>
        </p:txBody>
      </p:sp>
      <p:sp>
        <p:nvSpPr>
          <p:cNvPr id="12291" name="TextBox 4"/>
          <p:cNvSpPr txBox="1"/>
          <p:nvPr/>
        </p:nvSpPr>
        <p:spPr>
          <a:xfrm>
            <a:off x="274955" y="1158875"/>
            <a:ext cx="6958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i="1">
                <a:solidFill>
                  <a:schemeClr val="bg1"/>
                </a:solidFill>
                <a:latin typeface="Georgia" panose="02040502050405020303" pitchFamily="2" charset="0"/>
              </a:rPr>
              <a:t>The act of  managing or being in charge of another’s property, finances, or other affairs.</a:t>
            </a:r>
            <a:endParaRPr lang="en-US" altLang="zh-CN" sz="2400" i="1">
              <a:solidFill>
                <a:schemeClr val="bg1"/>
              </a:solidFill>
              <a:latin typeface="Georgia" panose="02040502050405020303" pitchFamily="2" charset="0"/>
              <a:ea typeface="Georgia" panose="02040502050405020303" pitchFamily="2" charset="0"/>
            </a:endParaRPr>
          </a:p>
        </p:txBody>
      </p:sp>
      <p:grpSp>
        <p:nvGrpSpPr>
          <p:cNvPr id="12295" name="Group 2"/>
          <p:cNvGrpSpPr/>
          <p:nvPr/>
        </p:nvGrpSpPr>
        <p:grpSpPr>
          <a:xfrm>
            <a:off x="67309" y="2047238"/>
            <a:ext cx="8625206" cy="2849247"/>
            <a:chOff x="-340808" y="-80000"/>
            <a:chExt cx="7601291" cy="2848806"/>
          </a:xfrm>
        </p:grpSpPr>
        <p:sp>
          <p:nvSpPr>
            <p:cNvPr id="12296" name="Oval 1"/>
            <p:cNvSpPr/>
            <p:nvPr/>
          </p:nvSpPr>
          <p:spPr>
            <a:xfrm>
              <a:off x="-340808" y="-48888"/>
              <a:ext cx="2948897" cy="2817694"/>
            </a:xfrm>
            <a:prstGeom prst="ellipse">
              <a:avLst/>
            </a:prstGeom>
            <a:blipFill rotWithShape="1">
              <a:blip r:embed="rId1" cstate="screen"/>
              <a:stretch>
                <a:fillRect/>
              </a:stretch>
            </a:blipFill>
            <a:ln w="9525">
              <a:noFill/>
            </a:ln>
          </p:spPr>
          <p:txBody>
            <a:bodyPr lIns="90170" tIns="46990" rIns="90170" bIns="46990" anchor="ctr"/>
            <a:lstStyle/>
            <a:p>
              <a:pPr algn="ctr" fontAlgn="base"/>
              <a:endParaRPr strike="noStrike" noProof="1">
                <a:solidFill>
                  <a:srgbClr val="ED145B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13321" name="Rectangle 17"/>
            <p:cNvSpPr/>
            <p:nvPr/>
          </p:nvSpPr>
          <p:spPr>
            <a:xfrm>
              <a:off x="3214442" y="-80000"/>
              <a:ext cx="4046041" cy="15682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200">
                  <a:solidFill>
                    <a:srgbClr val="545454"/>
                  </a:solidFill>
                </a:rPr>
                <a:t>What is the difference between ownership and stewardship?</a:t>
              </a:r>
              <a:endParaRPr lang="en-US" altLang="zh-CN" sz="3200">
                <a:solidFill>
                  <a:srgbClr val="545454"/>
                </a:solidFill>
                <a:ea typeface="Georgia" panose="02040502050405020303" pitchFamily="2" charset="0"/>
              </a:endParaRPr>
            </a:p>
          </p:txBody>
        </p:sp>
      </p:grpSp>
      <p:grpSp>
        <p:nvGrpSpPr>
          <p:cNvPr id="13323" name="Group 19"/>
          <p:cNvGrpSpPr>
            <a:grpSpLocks noChangeAspect="1"/>
          </p:cNvGrpSpPr>
          <p:nvPr/>
        </p:nvGrpSpPr>
        <p:grpSpPr>
          <a:xfrm>
            <a:off x="0" y="5686425"/>
            <a:ext cx="9144000" cy="357188"/>
            <a:chOff x="0" y="0"/>
            <a:chExt cx="9143999" cy="357617"/>
          </a:xfrm>
        </p:grpSpPr>
        <p:pic>
          <p:nvPicPr>
            <p:cNvPr id="13324" name="Picture 20" descr="nav-back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64427" cy="350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21" descr="nav-forward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2358" y="9477"/>
              <a:ext cx="451641" cy="348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5" name="TextBox 19"/>
          <p:cNvSpPr txBox="1"/>
          <p:nvPr/>
        </p:nvSpPr>
        <p:spPr>
          <a:xfrm>
            <a:off x="6534150" y="6186170"/>
            <a:ext cx="250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Matt. 25:14-30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55245" y="6186170"/>
            <a:ext cx="3571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Parable of the Talents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44190" y="3818255"/>
            <a:ext cx="609473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/>
              <a:t>“For it will be like a man going on a journey, who called his servants and entrusted to them his property.”</a:t>
            </a:r>
            <a:endParaRPr lang="en-US" sz="3200"/>
          </a:p>
          <a:p>
            <a:r>
              <a:rPr lang="en-US" sz="3200"/>
              <a:t>Matt. 25:14</a:t>
            </a:r>
            <a:endParaRPr lang="en-US" sz="3200"/>
          </a:p>
        </p:txBody>
      </p:sp>
      <p:cxnSp>
        <p:nvCxnSpPr>
          <p:cNvPr id="4" name="Straight Connector 3"/>
          <p:cNvCxnSpPr/>
          <p:nvPr/>
        </p:nvCxnSpPr>
        <p:spPr>
          <a:xfrm>
            <a:off x="3825875" y="5307330"/>
            <a:ext cx="1676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-635" y="128905"/>
            <a:ext cx="91592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400">
                <a:ea typeface="Arial" panose="020B0604020202020204" pitchFamily="34" charset="0"/>
              </a:rPr>
              <a:t>"This is My Father's World"</a:t>
            </a:r>
            <a:endParaRPr lang="en-US" altLang="zh-CN" sz="5400">
              <a:ea typeface="Arial" panose="020B0604020202020204" pitchFamily="34" charset="0"/>
            </a:endParaRPr>
          </a:p>
        </p:txBody>
      </p:sp>
      <p:grpSp>
        <p:nvGrpSpPr>
          <p:cNvPr id="12295" name="Group 2"/>
          <p:cNvGrpSpPr/>
          <p:nvPr/>
        </p:nvGrpSpPr>
        <p:grpSpPr>
          <a:xfrm>
            <a:off x="67309" y="2078355"/>
            <a:ext cx="8625205" cy="2818130"/>
            <a:chOff x="-340808" y="-48888"/>
            <a:chExt cx="7601290" cy="2817694"/>
          </a:xfrm>
        </p:grpSpPr>
        <p:sp>
          <p:nvSpPr>
            <p:cNvPr id="12296" name="Oval 1"/>
            <p:cNvSpPr/>
            <p:nvPr/>
          </p:nvSpPr>
          <p:spPr>
            <a:xfrm>
              <a:off x="-340808" y="-48888"/>
              <a:ext cx="2948897" cy="2817694"/>
            </a:xfrm>
            <a:prstGeom prst="ellipse">
              <a:avLst/>
            </a:prstGeom>
            <a:blipFill rotWithShape="1">
              <a:blip r:embed="rId1" cstate="screen"/>
              <a:stretch>
                <a:fillRect/>
              </a:stretch>
            </a:blipFill>
            <a:ln w="9525">
              <a:noFill/>
            </a:ln>
          </p:spPr>
          <p:txBody>
            <a:bodyPr lIns="90170" tIns="46990" rIns="90170" bIns="46990" anchor="ctr"/>
            <a:lstStyle/>
            <a:p>
              <a:pPr algn="ctr" fontAlgn="base"/>
              <a:endParaRPr strike="noStrike" noProof="1">
                <a:solidFill>
                  <a:srgbClr val="ED145B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13321" name="Rectangle 17"/>
            <p:cNvSpPr/>
            <p:nvPr/>
          </p:nvSpPr>
          <p:spPr>
            <a:xfrm>
              <a:off x="2779621" y="159994"/>
              <a:ext cx="4480861" cy="20608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200">
                  <a:solidFill>
                    <a:srgbClr val="545454"/>
                  </a:solidFill>
                </a:rPr>
                <a:t>For we brought nothing into the world, and we can take nothing out of it. </a:t>
              </a:r>
              <a:endParaRPr lang="en-US" altLang="zh-CN" sz="3200">
                <a:solidFill>
                  <a:srgbClr val="545454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altLang="zh-CN" sz="3200">
                  <a:solidFill>
                    <a:srgbClr val="545454"/>
                  </a:solidFill>
                </a:rPr>
                <a:t>1 Timothy 6:7</a:t>
              </a:r>
              <a:endParaRPr lang="en-US" altLang="zh-CN" sz="3200">
                <a:solidFill>
                  <a:srgbClr val="545454"/>
                </a:solidFill>
              </a:endParaRPr>
            </a:p>
          </p:txBody>
        </p:sp>
      </p:grpSp>
      <p:grpSp>
        <p:nvGrpSpPr>
          <p:cNvPr id="13323" name="Group 19"/>
          <p:cNvGrpSpPr>
            <a:grpSpLocks noChangeAspect="1"/>
          </p:cNvGrpSpPr>
          <p:nvPr/>
        </p:nvGrpSpPr>
        <p:grpSpPr>
          <a:xfrm>
            <a:off x="0" y="5686425"/>
            <a:ext cx="9144000" cy="357188"/>
            <a:chOff x="0" y="0"/>
            <a:chExt cx="9143999" cy="357617"/>
          </a:xfrm>
        </p:grpSpPr>
        <p:pic>
          <p:nvPicPr>
            <p:cNvPr id="13324" name="Picture 20" descr="nav-back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64427" cy="350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21" descr="nav-forward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2358" y="9477"/>
              <a:ext cx="451641" cy="348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5" name="TextBox 19"/>
          <p:cNvSpPr txBox="1"/>
          <p:nvPr/>
        </p:nvSpPr>
        <p:spPr>
          <a:xfrm>
            <a:off x="6534150" y="6186170"/>
            <a:ext cx="250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Matt. 25:14-30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55245" y="6186170"/>
            <a:ext cx="3571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Parable of the Talents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-635" y="128905"/>
            <a:ext cx="96183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400">
                <a:ea typeface="Arial" panose="020B0604020202020204" pitchFamily="34" charset="0"/>
              </a:rPr>
              <a:t>"The Fair Master"</a:t>
            </a:r>
            <a:endParaRPr lang="en-US" altLang="zh-CN" sz="5400">
              <a:ea typeface="Arial" panose="020B0604020202020204" pitchFamily="34" charset="0"/>
            </a:endParaRPr>
          </a:p>
        </p:txBody>
      </p:sp>
      <p:grpSp>
        <p:nvGrpSpPr>
          <p:cNvPr id="13323" name="Group 19"/>
          <p:cNvGrpSpPr>
            <a:grpSpLocks noChangeAspect="1"/>
          </p:cNvGrpSpPr>
          <p:nvPr/>
        </p:nvGrpSpPr>
        <p:grpSpPr>
          <a:xfrm>
            <a:off x="0" y="5686425"/>
            <a:ext cx="9144000" cy="357188"/>
            <a:chOff x="0" y="0"/>
            <a:chExt cx="9143999" cy="357617"/>
          </a:xfrm>
        </p:grpSpPr>
        <p:pic>
          <p:nvPicPr>
            <p:cNvPr id="13324" name="Picture 20" descr="nav-back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4427" cy="350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21" descr="nav-forward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2358" y="9477"/>
              <a:ext cx="451641" cy="348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5" name="TextBox 19"/>
          <p:cNvSpPr txBox="1"/>
          <p:nvPr/>
        </p:nvSpPr>
        <p:spPr>
          <a:xfrm>
            <a:off x="6534150" y="6186170"/>
            <a:ext cx="250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Matt. 25:14-30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55245" y="6186170"/>
            <a:ext cx="3571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Parable of the Talents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57810" y="1183005"/>
            <a:ext cx="7925435" cy="10242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marL="571500" lvl="0" indent="-57150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charset="0"/>
              <a:buChar char="v"/>
            </a:pPr>
            <a:r>
              <a:rPr lang="en-US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Any more than they could handle-</a:t>
            </a:r>
            <a:endParaRPr 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sym typeface="+mn-ea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“each according to his ability”</a:t>
            </a:r>
            <a:endParaRPr 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sym typeface="+mn-ea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257810" y="2817495"/>
            <a:ext cx="7600315" cy="10242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marL="571500" lvl="0" indent="-57150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charset="0"/>
              <a:buChar char="v"/>
            </a:pPr>
            <a:r>
              <a:rPr lang="en-US" sz="40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sym typeface="+mn-ea"/>
              </a:rPr>
              <a:t>Entrusted them, - Responsibility </a:t>
            </a:r>
            <a:endParaRPr lang="en-US" sz="4000" b="1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sym typeface="+mn-ea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charset="0"/>
            </a:pPr>
            <a:r>
              <a:rPr lang="en-US" sz="40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sym typeface="+mn-ea"/>
              </a:rPr>
              <a:t>(ability + opportunity)</a:t>
            </a:r>
            <a:endParaRPr lang="en-US" sz="4000" b="1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sym typeface="+mn-ea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57810" y="4451985"/>
            <a:ext cx="8984615" cy="1591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marL="571500" lvl="0" indent="-57150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charset="0"/>
              <a:buChar char="v"/>
            </a:pPr>
            <a:r>
              <a:rPr lang="en-US" sz="40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“</a:t>
            </a:r>
            <a:r>
              <a:rPr altLang="en-US" sz="40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Well done, good and faithful servant;</a:t>
            </a:r>
            <a:r>
              <a:rPr lang="en-US" sz="40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...</a:t>
            </a:r>
            <a:endParaRPr lang="en-US" sz="40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sym typeface="+mn-ea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charset="0"/>
            </a:pPr>
            <a:r>
              <a:rPr lang="en-US" sz="40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Enter into the joy of your lord.”</a:t>
            </a:r>
            <a:endParaRPr lang="en-US" sz="40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marL="571500" lvl="0" indent="-57150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charset="0"/>
              <a:buChar char="v"/>
            </a:pPr>
            <a:endParaRPr 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228600" y="128905"/>
            <a:ext cx="8773160" cy="1091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500"/>
              <a:t>The 1st Two Servants</a:t>
            </a:r>
            <a:endParaRPr lang="en-US" altLang="zh-CN" sz="6500">
              <a:ea typeface="Arial" panose="020B0604020202020204" pitchFamily="34" charset="0"/>
            </a:endParaRPr>
          </a:p>
        </p:txBody>
      </p:sp>
      <p:sp>
        <p:nvSpPr>
          <p:cNvPr id="4100" name="Rectangle 1"/>
          <p:cNvSpPr/>
          <p:nvPr/>
        </p:nvSpPr>
        <p:spPr>
          <a:xfrm>
            <a:off x="266700" y="2100263"/>
            <a:ext cx="4046538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000">
                <a:solidFill>
                  <a:srgbClr val="545454"/>
                </a:solidFill>
              </a:rPr>
              <a:t>Both have done well; they had doubled the amounts given to them</a:t>
            </a:r>
            <a:endParaRPr lang="en-US" altLang="zh-CN" sz="3000">
              <a:solidFill>
                <a:srgbClr val="545454"/>
              </a:solidFill>
              <a:ea typeface="Georgia" panose="02040502050405020303" pitchFamily="2" charset="0"/>
            </a:endParaRPr>
          </a:p>
        </p:txBody>
      </p:sp>
      <p:grpSp>
        <p:nvGrpSpPr>
          <p:cNvPr id="4102" name="Group 2"/>
          <p:cNvGrpSpPr/>
          <p:nvPr/>
        </p:nvGrpSpPr>
        <p:grpSpPr>
          <a:xfrm>
            <a:off x="4291971" y="1084923"/>
            <a:ext cx="4514215" cy="4465955"/>
            <a:chOff x="-213360" y="-283827"/>
            <a:chExt cx="4514349" cy="4466060"/>
          </a:xfrm>
        </p:grpSpPr>
        <p:sp>
          <p:nvSpPr>
            <p:cNvPr id="5126" name="Rectangle 7"/>
            <p:cNvSpPr/>
            <p:nvPr/>
          </p:nvSpPr>
          <p:spPr>
            <a:xfrm>
              <a:off x="254649" y="25"/>
              <a:ext cx="4046340" cy="41822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The fair master had the same response for both of them: “‘</a:t>
              </a:r>
              <a:r>
                <a:rPr lang="en-US" altLang="zh-CN" sz="3000">
                  <a:solidFill>
                    <a:srgbClr val="FF0000"/>
                  </a:solidFill>
                  <a:ea typeface="Georgia" panose="02040502050405020303" pitchFamily="2" charset="0"/>
                </a:rPr>
                <a:t>Well done</a:t>
              </a: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, </a:t>
              </a:r>
              <a:r>
                <a:rPr lang="en-US" altLang="zh-CN" sz="3000">
                  <a:solidFill>
                    <a:srgbClr val="FF0000"/>
                  </a:solidFill>
                  <a:ea typeface="Georgia" panose="02040502050405020303" pitchFamily="2" charset="0"/>
                </a:rPr>
                <a:t>good </a:t>
              </a: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and </a:t>
              </a:r>
              <a:r>
                <a:rPr lang="en-US" altLang="zh-CN" sz="3000">
                  <a:solidFill>
                    <a:srgbClr val="FF0000"/>
                  </a:solidFill>
                  <a:ea typeface="Georgia" panose="02040502050405020303" pitchFamily="2" charset="0"/>
                </a:rPr>
                <a:t>faithful </a:t>
              </a: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servant; you were </a:t>
              </a:r>
              <a:r>
                <a:rPr lang="en-US" altLang="zh-CN" sz="3000">
                  <a:solidFill>
                    <a:srgbClr val="FF0000"/>
                  </a:solidFill>
                  <a:ea typeface="Georgia" panose="02040502050405020303" pitchFamily="2" charset="0"/>
                </a:rPr>
                <a:t>faithful over a few things</a:t>
              </a: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, I will make </a:t>
              </a:r>
              <a:r>
                <a:rPr lang="en-US" altLang="zh-CN" sz="3000">
                  <a:solidFill>
                    <a:srgbClr val="FF0000"/>
                  </a:solidFill>
                  <a:ea typeface="Georgia" panose="02040502050405020303" pitchFamily="2" charset="0"/>
                </a:rPr>
                <a:t>you ruler over many things</a:t>
              </a: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. Enter into the </a:t>
              </a:r>
              <a:r>
                <a:rPr lang="en-US" altLang="zh-CN" sz="3000">
                  <a:solidFill>
                    <a:srgbClr val="FF0000"/>
                  </a:solidFill>
                  <a:ea typeface="Georgia" panose="02040502050405020303" pitchFamily="2" charset="0"/>
                </a:rPr>
                <a:t>joy of your lord</a:t>
              </a: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.”</a:t>
              </a:r>
              <a:endParaRPr lang="en-US" altLang="zh-CN" sz="3000">
                <a:solidFill>
                  <a:srgbClr val="545454"/>
                </a:solidFill>
                <a:ea typeface="Georgia" panose="02040502050405020303" pitchFamily="2" charset="0"/>
              </a:endParaRPr>
            </a:p>
          </p:txBody>
        </p:sp>
        <p:cxnSp>
          <p:nvCxnSpPr>
            <p:cNvPr id="5127" name="Straight Connector 9"/>
            <p:cNvCxnSpPr/>
            <p:nvPr/>
          </p:nvCxnSpPr>
          <p:spPr>
            <a:xfrm>
              <a:off x="-213360" y="-283827"/>
              <a:ext cx="0" cy="4433674"/>
            </a:xfrm>
            <a:prstGeom prst="line">
              <a:avLst/>
            </a:prstGeom>
            <a:ln w="9525" cap="flat" cmpd="sng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29" name="Group 5"/>
          <p:cNvGrpSpPr>
            <a:grpSpLocks noChangeAspect="1"/>
          </p:cNvGrpSpPr>
          <p:nvPr/>
        </p:nvGrpSpPr>
        <p:grpSpPr>
          <a:xfrm>
            <a:off x="0" y="5686425"/>
            <a:ext cx="9144000" cy="357188"/>
            <a:chOff x="0" y="0"/>
            <a:chExt cx="9143999" cy="357617"/>
          </a:xfrm>
        </p:grpSpPr>
        <p:pic>
          <p:nvPicPr>
            <p:cNvPr id="5130" name="Picture 14" descr="nav-back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4427" cy="350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1" name="Picture 15" descr="nav-forward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2358" y="9477"/>
              <a:ext cx="451641" cy="348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5" name="TextBox 19"/>
          <p:cNvSpPr txBox="1"/>
          <p:nvPr/>
        </p:nvSpPr>
        <p:spPr>
          <a:xfrm>
            <a:off x="6534150" y="6186170"/>
            <a:ext cx="250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Matt. 25:14-30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55245" y="6186170"/>
            <a:ext cx="3571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Parable of the Talents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228600" y="-6350"/>
            <a:ext cx="8773160" cy="1091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500"/>
              <a:t>The One Talent Servant</a:t>
            </a:r>
            <a:endParaRPr lang="en-US" altLang="zh-CN" sz="6500">
              <a:ea typeface="Arial" panose="020B0604020202020204" pitchFamily="34" charset="0"/>
            </a:endParaRPr>
          </a:p>
        </p:txBody>
      </p:sp>
      <p:sp>
        <p:nvSpPr>
          <p:cNvPr id="4100" name="Rectangle 1"/>
          <p:cNvSpPr/>
          <p:nvPr/>
        </p:nvSpPr>
        <p:spPr>
          <a:xfrm>
            <a:off x="141605" y="902653"/>
            <a:ext cx="4046538" cy="51695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000" b="1">
                <a:solidFill>
                  <a:srgbClr val="545454"/>
                </a:solidFill>
              </a:rPr>
              <a:t>False accusations: </a:t>
            </a:r>
            <a:endParaRPr lang="en-US" altLang="zh-CN" sz="3000" b="1">
              <a:solidFill>
                <a:srgbClr val="545454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3000">
                <a:solidFill>
                  <a:srgbClr val="545454"/>
                </a:solidFill>
                <a:ea typeface="Georgia" panose="02040502050405020303" pitchFamily="2" charset="0"/>
              </a:rPr>
              <a:t>1. Hard Man</a:t>
            </a:r>
            <a:endParaRPr lang="en-US" altLang="zh-CN" sz="3000">
              <a:solidFill>
                <a:srgbClr val="545454"/>
              </a:solidFill>
              <a:ea typeface="Georgia" panose="02040502050405020303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000">
                <a:solidFill>
                  <a:srgbClr val="545454"/>
                </a:solidFill>
                <a:ea typeface="Georgia" panose="02040502050405020303" pitchFamily="2" charset="0"/>
              </a:rPr>
              <a:t>2. “reaping where you have not sown”</a:t>
            </a:r>
            <a:endParaRPr lang="en-US" altLang="zh-CN" sz="3000">
              <a:solidFill>
                <a:srgbClr val="545454"/>
              </a:solidFill>
              <a:ea typeface="Georgia" panose="02040502050405020303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000">
                <a:solidFill>
                  <a:srgbClr val="545454"/>
                </a:solidFill>
                <a:ea typeface="Georgia" panose="02040502050405020303" pitchFamily="2" charset="0"/>
              </a:rPr>
              <a:t>3. “gathering where you have not scattered seed.”</a:t>
            </a:r>
            <a:endParaRPr lang="en-US" altLang="zh-CN" sz="3000">
              <a:solidFill>
                <a:srgbClr val="545454"/>
              </a:solidFill>
              <a:ea typeface="Georgia" panose="02040502050405020303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000" b="1">
                <a:solidFill>
                  <a:srgbClr val="545454"/>
                </a:solidFill>
                <a:ea typeface="Georgia" panose="02040502050405020303" pitchFamily="2" charset="0"/>
              </a:rPr>
              <a:t>Therefore:</a:t>
            </a:r>
            <a:endParaRPr lang="en-US" altLang="zh-CN" sz="3000" b="1">
              <a:solidFill>
                <a:srgbClr val="545454"/>
              </a:solidFill>
              <a:ea typeface="Georgia" panose="02040502050405020303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000">
                <a:solidFill>
                  <a:srgbClr val="545454"/>
                </a:solidFill>
                <a:ea typeface="Georgia" panose="02040502050405020303" pitchFamily="2" charset="0"/>
              </a:rPr>
              <a:t>“I was afraid, and went and hid your talent in the ground. Look, there you have what is yours.’”</a:t>
            </a:r>
            <a:endParaRPr lang="en-US" altLang="zh-CN" sz="3000">
              <a:solidFill>
                <a:srgbClr val="545454"/>
              </a:solidFill>
              <a:ea typeface="Georgia" panose="02040502050405020303" pitchFamily="2" charset="0"/>
            </a:endParaRPr>
          </a:p>
        </p:txBody>
      </p:sp>
      <p:grpSp>
        <p:nvGrpSpPr>
          <p:cNvPr id="4102" name="Group 2"/>
          <p:cNvGrpSpPr/>
          <p:nvPr/>
        </p:nvGrpSpPr>
        <p:grpSpPr>
          <a:xfrm>
            <a:off x="4228483" y="1001738"/>
            <a:ext cx="4808855" cy="4433570"/>
            <a:chOff x="-613410" y="-283827"/>
            <a:chExt cx="4808998" cy="4433674"/>
          </a:xfrm>
        </p:grpSpPr>
        <p:sp>
          <p:nvSpPr>
            <p:cNvPr id="5126" name="Rectangle 7"/>
            <p:cNvSpPr/>
            <p:nvPr/>
          </p:nvSpPr>
          <p:spPr>
            <a:xfrm>
              <a:off x="-579754" y="-177144"/>
              <a:ext cx="4775342" cy="41822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 “You wicked and lazy servant, you knew that I reap where I have not sown, and gather where I have not scattered seed. So you ought to have deposited my money with the bankers, and at my coming I would have received back my own with interest”</a:t>
              </a:r>
              <a:endParaRPr lang="en-US" altLang="zh-CN" sz="3000">
                <a:solidFill>
                  <a:srgbClr val="545454"/>
                </a:solidFill>
                <a:ea typeface="Georgia" panose="02040502050405020303" pitchFamily="2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zh-CN" sz="3000">
                  <a:solidFill>
                    <a:srgbClr val="545454"/>
                  </a:solidFill>
                  <a:ea typeface="Georgia" panose="02040502050405020303" pitchFamily="2" charset="0"/>
                </a:rPr>
                <a:t> </a:t>
              </a:r>
              <a:endParaRPr lang="en-US" altLang="zh-CN" sz="3000">
                <a:solidFill>
                  <a:srgbClr val="545454"/>
                </a:solidFill>
                <a:ea typeface="Georgia" panose="02040502050405020303" pitchFamily="2" charset="0"/>
              </a:endParaRPr>
            </a:p>
            <a:p>
              <a:pPr>
                <a:lnSpc>
                  <a:spcPct val="100000"/>
                </a:lnSpc>
              </a:pPr>
              <a:endParaRPr lang="en-US" altLang="zh-CN" sz="3000">
                <a:solidFill>
                  <a:srgbClr val="545454"/>
                </a:solidFill>
                <a:ea typeface="Georgia" panose="02040502050405020303" pitchFamily="2" charset="0"/>
              </a:endParaRPr>
            </a:p>
            <a:p>
              <a:pPr>
                <a:lnSpc>
                  <a:spcPct val="100000"/>
                </a:lnSpc>
              </a:pPr>
              <a:endParaRPr lang="en-US" altLang="zh-CN" sz="3000">
                <a:solidFill>
                  <a:srgbClr val="545454"/>
                </a:solidFill>
                <a:ea typeface="Georgia" panose="02040502050405020303" pitchFamily="2" charset="0"/>
              </a:endParaRPr>
            </a:p>
          </p:txBody>
        </p:sp>
        <p:cxnSp>
          <p:nvCxnSpPr>
            <p:cNvPr id="5127" name="Straight Connector 9"/>
            <p:cNvCxnSpPr/>
            <p:nvPr/>
          </p:nvCxnSpPr>
          <p:spPr>
            <a:xfrm>
              <a:off x="-613410" y="-283827"/>
              <a:ext cx="0" cy="4433674"/>
            </a:xfrm>
            <a:prstGeom prst="line">
              <a:avLst/>
            </a:prstGeom>
            <a:ln w="9525" cap="flat" cmpd="sng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29" name="Group 5"/>
          <p:cNvGrpSpPr>
            <a:grpSpLocks noChangeAspect="1"/>
          </p:cNvGrpSpPr>
          <p:nvPr/>
        </p:nvGrpSpPr>
        <p:grpSpPr>
          <a:xfrm>
            <a:off x="0" y="5686425"/>
            <a:ext cx="9144000" cy="357188"/>
            <a:chOff x="0" y="0"/>
            <a:chExt cx="9143999" cy="357617"/>
          </a:xfrm>
        </p:grpSpPr>
        <p:pic>
          <p:nvPicPr>
            <p:cNvPr id="5130" name="Picture 14" descr="nav-back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4427" cy="350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1" name="Picture 15" descr="nav-forward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2358" y="9477"/>
              <a:ext cx="451641" cy="348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5" name="TextBox 19"/>
          <p:cNvSpPr txBox="1"/>
          <p:nvPr/>
        </p:nvSpPr>
        <p:spPr>
          <a:xfrm>
            <a:off x="6534150" y="6186170"/>
            <a:ext cx="250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Matt. 25:14-30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55245" y="6186170"/>
            <a:ext cx="3571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Parable of the Talents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4767586" y="1544674"/>
            <a:ext cx="4234180" cy="4182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lang="en-US" altLang="zh-CN" sz="3000">
                <a:solidFill>
                  <a:srgbClr val="545454"/>
                </a:solidFill>
                <a:ea typeface="Georgia" panose="02040502050405020303" pitchFamily="2" charset="0"/>
              </a:rPr>
              <a:t> </a:t>
            </a:r>
            <a:endParaRPr lang="en-US" altLang="zh-CN" sz="3000">
              <a:solidFill>
                <a:srgbClr val="545454"/>
              </a:solidFill>
              <a:ea typeface="Georgia" panose="02040502050405020303" pitchFamily="2" charset="0"/>
            </a:endParaRPr>
          </a:p>
          <a:p>
            <a:pPr>
              <a:lnSpc>
                <a:spcPct val="100000"/>
              </a:lnSpc>
            </a:pPr>
            <a:endParaRPr lang="en-US" altLang="zh-CN" sz="3000">
              <a:solidFill>
                <a:srgbClr val="545454"/>
              </a:solidFill>
              <a:ea typeface="Georgia" panose="02040502050405020303" pitchFamily="2" charset="0"/>
            </a:endParaRPr>
          </a:p>
          <a:p>
            <a:pPr>
              <a:lnSpc>
                <a:spcPct val="100000"/>
              </a:lnSpc>
            </a:pPr>
            <a:endParaRPr lang="en-US" altLang="zh-CN" sz="3000">
              <a:solidFill>
                <a:srgbClr val="545454"/>
              </a:solidFill>
              <a:ea typeface="Georgia" panose="02040502050405020303" pitchFamily="2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717415" y="57905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505325" y="1413510"/>
            <a:ext cx="36023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545454"/>
                </a:solidFill>
                <a:ea typeface="Georgia" panose="02040502050405020303" pitchFamily="2" charset="0"/>
                <a:sym typeface="+mn-ea"/>
              </a:rPr>
              <a:t>And cast the unprofitable servant into the outer darkness. There will be weeping and gnashing of teeth.’</a:t>
            </a:r>
            <a:endParaRPr lang="en-US" altLang="zh-CN" sz="3200">
              <a:solidFill>
                <a:srgbClr val="545454"/>
              </a:solidFill>
              <a:ea typeface="Georgia" panose="02040502050405020303" pitchFamily="2" charset="0"/>
            </a:endParaRP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-635" y="128905"/>
            <a:ext cx="96183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400">
                <a:ea typeface="Arial" panose="020B0604020202020204" pitchFamily="34" charset="0"/>
              </a:rPr>
              <a:t>"The Fair Master"</a:t>
            </a:r>
            <a:endParaRPr lang="en-US" altLang="zh-CN" sz="5400">
              <a:ea typeface="Arial" panose="020B0604020202020204" pitchFamily="34" charset="0"/>
            </a:endParaRPr>
          </a:p>
        </p:txBody>
      </p:sp>
      <p:grpSp>
        <p:nvGrpSpPr>
          <p:cNvPr id="13323" name="Group 19"/>
          <p:cNvGrpSpPr>
            <a:grpSpLocks noChangeAspect="1"/>
          </p:cNvGrpSpPr>
          <p:nvPr/>
        </p:nvGrpSpPr>
        <p:grpSpPr>
          <a:xfrm>
            <a:off x="0" y="5686425"/>
            <a:ext cx="9144000" cy="357188"/>
            <a:chOff x="0" y="0"/>
            <a:chExt cx="9143999" cy="357617"/>
          </a:xfrm>
        </p:grpSpPr>
        <p:pic>
          <p:nvPicPr>
            <p:cNvPr id="13324" name="Picture 20" descr="nav-back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4427" cy="350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21" descr="nav-forward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2358" y="9477"/>
              <a:ext cx="451641" cy="348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5" name="TextBox 19"/>
          <p:cNvSpPr txBox="1"/>
          <p:nvPr/>
        </p:nvSpPr>
        <p:spPr>
          <a:xfrm>
            <a:off x="6534150" y="6186170"/>
            <a:ext cx="250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Matt. 25:14-30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55245" y="6186170"/>
            <a:ext cx="3571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Parable of the Talents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5245" y="1793240"/>
            <a:ext cx="8750300" cy="26174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charset="0"/>
            </a:pPr>
            <a:r>
              <a:rPr lang="en-US" sz="54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sym typeface="+mn-ea"/>
              </a:rPr>
              <a:t>For to everyone who has will more be given, and he will have an abundance.</a:t>
            </a:r>
            <a:endParaRPr lang="en-US" sz="5400" b="1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-15240" y="0"/>
            <a:ext cx="91592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400">
                <a:ea typeface="Arial" panose="020B0604020202020204" pitchFamily="34" charset="0"/>
              </a:rPr>
              <a:t>Application for Today</a:t>
            </a:r>
            <a:endParaRPr lang="en-US" altLang="zh-CN" sz="5400">
              <a:ea typeface="Arial" panose="020B0604020202020204" pitchFamily="34" charset="0"/>
            </a:endParaRPr>
          </a:p>
        </p:txBody>
      </p:sp>
      <p:grpSp>
        <p:nvGrpSpPr>
          <p:cNvPr id="13323" name="Group 19"/>
          <p:cNvGrpSpPr>
            <a:grpSpLocks noChangeAspect="1"/>
          </p:cNvGrpSpPr>
          <p:nvPr/>
        </p:nvGrpSpPr>
        <p:grpSpPr>
          <a:xfrm>
            <a:off x="0" y="5686425"/>
            <a:ext cx="9144000" cy="357188"/>
            <a:chOff x="0" y="0"/>
            <a:chExt cx="9143999" cy="357617"/>
          </a:xfrm>
        </p:grpSpPr>
        <p:pic>
          <p:nvPicPr>
            <p:cNvPr id="13324" name="Picture 20" descr="nav-back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4427" cy="350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21" descr="nav-forward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2358" y="9477"/>
              <a:ext cx="451641" cy="348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5" name="TextBox 19"/>
          <p:cNvSpPr txBox="1"/>
          <p:nvPr/>
        </p:nvSpPr>
        <p:spPr>
          <a:xfrm>
            <a:off x="6534150" y="6186170"/>
            <a:ext cx="250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Matt. 25:14-30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55245" y="6186170"/>
            <a:ext cx="3571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FF"/>
                </a:solidFill>
                <a:ea typeface="Arial" panose="020B0604020202020204" pitchFamily="34" charset="0"/>
              </a:rPr>
              <a:t>Parable of the Talents</a:t>
            </a:r>
            <a:endParaRPr lang="en-US" altLang="zh-CN" sz="280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3" name="Oval 1"/>
          <p:cNvSpPr/>
          <p:nvPr/>
        </p:nvSpPr>
        <p:spPr>
          <a:xfrm>
            <a:off x="360045" y="860425"/>
            <a:ext cx="1835785" cy="1757680"/>
          </a:xfrm>
          <a:prstGeom prst="ellipse">
            <a:avLst/>
          </a:prstGeom>
          <a:blipFill rotWithShape="1">
            <a:blip r:embed="rId3" cstate="screen"/>
            <a:stretch>
              <a:fillRect/>
            </a:stretch>
          </a:blipFill>
          <a:ln w="9525">
            <a:noFill/>
          </a:ln>
        </p:spPr>
        <p:txBody>
          <a:bodyPr lIns="90170" tIns="46990" rIns="90170" bIns="46990" anchor="ctr"/>
          <a:p>
            <a:pPr algn="ctr" fontAlgn="base"/>
            <a:endParaRPr strike="noStrike" noProof="1">
              <a:solidFill>
                <a:srgbClr val="ED145B"/>
              </a:solidFill>
              <a:latin typeface="Calibri" panose="020F0502020204030204" pitchFamily="2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337435" y="864235"/>
            <a:ext cx="6442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en-US" sz="3200"/>
              <a:t>Each Servant has a responsibility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2337435" y="1477645"/>
            <a:ext cx="64420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en-US" sz="3200"/>
              <a:t>We have different abilities but we are required to do our best</a:t>
            </a:r>
            <a:endParaRPr lang="en-US" sz="3200"/>
          </a:p>
        </p:txBody>
      </p:sp>
      <p:sp>
        <p:nvSpPr>
          <p:cNvPr id="8" name="Text Box 7"/>
          <p:cNvSpPr txBox="1"/>
          <p:nvPr/>
        </p:nvSpPr>
        <p:spPr>
          <a:xfrm>
            <a:off x="186055" y="2583815"/>
            <a:ext cx="87801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en-US" sz="3200"/>
              <a:t>For the faithful, we will all receive the same beautiful reward</a:t>
            </a:r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186055" y="3689985"/>
            <a:ext cx="7674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en-US" sz="3200"/>
              <a:t>For the faithful, there is a “Joy in the Lord”</a:t>
            </a:r>
            <a:endParaRPr lang="en-US" sz="3200"/>
          </a:p>
        </p:txBody>
      </p:sp>
      <p:sp>
        <p:nvSpPr>
          <p:cNvPr id="10" name="Text Box 9"/>
          <p:cNvSpPr txBox="1"/>
          <p:nvPr/>
        </p:nvSpPr>
        <p:spPr>
          <a:xfrm>
            <a:off x="186055" y="4303395"/>
            <a:ext cx="7674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en-US" sz="3200"/>
              <a:t>Faith produces a godly response.</a:t>
            </a:r>
            <a:endParaRPr lang="en-US" sz="3200"/>
          </a:p>
        </p:txBody>
      </p:sp>
      <p:sp>
        <p:nvSpPr>
          <p:cNvPr id="11" name="Text Box 10"/>
          <p:cNvSpPr txBox="1"/>
          <p:nvPr/>
        </p:nvSpPr>
        <p:spPr>
          <a:xfrm>
            <a:off x="186055" y="4916805"/>
            <a:ext cx="86925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en-US" sz="3200"/>
              <a:t>The Lord is displeased with slothfulness and wasted opportunities.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1B1B1B"/>
      </a:dk1>
      <a:lt1>
        <a:srgbClr val="ED145B"/>
      </a:lt1>
      <a:dk2>
        <a:srgbClr val="6E6E6E"/>
      </a:dk2>
      <a:lt2>
        <a:srgbClr val="EEECE1"/>
      </a:lt2>
      <a:accent1>
        <a:srgbClr val="4F81BD"/>
      </a:accent1>
      <a:accent2>
        <a:srgbClr val="C0504D"/>
      </a:accent2>
      <a:accent3>
        <a:srgbClr val="F4AAB6"/>
      </a:accent3>
      <a:accent4>
        <a:srgbClr val="151515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1B1B1B"/>
        </a:dk1>
        <a:lt1>
          <a:srgbClr val="ED145B"/>
        </a:lt1>
        <a:dk2>
          <a:srgbClr val="6E6E6E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4AAB6"/>
        </a:accent3>
        <a:accent4>
          <a:srgbClr val="151515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2638</Words>
  <Application>WPS Presentation</Application>
  <PresentationFormat>全屏显示(4:3)</PresentationFormat>
  <Paragraphs>128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MS PGothic</vt:lpstr>
      <vt:lpstr>Georgia</vt:lpstr>
      <vt:lpstr>Microsoft YaHei</vt:lpstr>
      <vt:lpstr>Arial Unicode MS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Silver Ink</dc:creator>
  <cp:lastModifiedBy>glenn.bruns</cp:lastModifiedBy>
  <cp:revision>77</cp:revision>
  <dcterms:created xsi:type="dcterms:W3CDTF">2012-05-26T11:43:00Z</dcterms:created>
  <dcterms:modified xsi:type="dcterms:W3CDTF">2024-03-13T20:24:17Z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5B36A1630E084F8EBEC3A5C28B84917B_13</vt:lpwstr>
  </property>
</Properties>
</file>