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67" r:id="rId3"/>
    <p:sldId id="259" r:id="rId4"/>
    <p:sldId id="263"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8"/>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BF9B-61A3-2B48-AFCF-38B78DA4E739}"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5955B-416A-AB4B-BC07-8AC75219A73A}" type="slidenum">
              <a:rPr lang="en-US" smtClean="0"/>
              <a:t>‹#›</a:t>
            </a:fld>
            <a:endParaRPr lang="en-US"/>
          </a:p>
        </p:txBody>
      </p:sp>
    </p:spTree>
    <p:extLst>
      <p:ext uri="{BB962C8B-B14F-4D97-AF65-F5344CB8AC3E}">
        <p14:creationId xmlns:p14="http://schemas.microsoft.com/office/powerpoint/2010/main" val="346059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659A4-1E1F-E046-83C1-86F625CEEC44}" type="slidenum">
              <a:rPr lang="en-US" smtClean="0"/>
              <a:t>1</a:t>
            </a:fld>
            <a:endParaRPr lang="en-US"/>
          </a:p>
        </p:txBody>
      </p:sp>
    </p:spTree>
    <p:extLst>
      <p:ext uri="{BB962C8B-B14F-4D97-AF65-F5344CB8AC3E}">
        <p14:creationId xmlns:p14="http://schemas.microsoft.com/office/powerpoint/2010/main" val="371838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E36B7-3C12-8540-9D98-DC05A7B57F94}" type="slidenum">
              <a:rPr lang="en-US" smtClean="0"/>
              <a:t>2</a:t>
            </a:fld>
            <a:endParaRPr lang="en-US"/>
          </a:p>
        </p:txBody>
      </p:sp>
    </p:spTree>
    <p:extLst>
      <p:ext uri="{BB962C8B-B14F-4D97-AF65-F5344CB8AC3E}">
        <p14:creationId xmlns:p14="http://schemas.microsoft.com/office/powerpoint/2010/main" val="359445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EA47-8FCE-A313-9DB8-1A33AC256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0F70C-17BA-C536-2CFD-EC8C4CF8D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98B2B8-61CC-FFA0-FEC5-C9339F72CE8D}"/>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5" name="Footer Placeholder 4">
            <a:extLst>
              <a:ext uri="{FF2B5EF4-FFF2-40B4-BE49-F238E27FC236}">
                <a16:creationId xmlns:a16="http://schemas.microsoft.com/office/drawing/2014/main" id="{516108D7-E590-1B47-6904-01BE0739A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1321D-A35A-32D7-32DF-E8A81B75C27C}"/>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318060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CB2F-C0A7-EEBF-040B-3436AE001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325A62-A7B2-A0FF-213A-AAFB711940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EB935-56A5-42FB-608B-D7AEDEF188C1}"/>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5" name="Footer Placeholder 4">
            <a:extLst>
              <a:ext uri="{FF2B5EF4-FFF2-40B4-BE49-F238E27FC236}">
                <a16:creationId xmlns:a16="http://schemas.microsoft.com/office/drawing/2014/main" id="{727FD216-5649-A0A1-6950-171040977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C41F8-F606-49EE-E206-4F5537CB6BD6}"/>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115037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E63DA-C86F-2EDD-04D2-71E6E70D53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86D53-52C4-D9F5-4CA6-3BD1829CC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4CFE8-5321-58C2-015F-2A47BB50A355}"/>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5" name="Footer Placeholder 4">
            <a:extLst>
              <a:ext uri="{FF2B5EF4-FFF2-40B4-BE49-F238E27FC236}">
                <a16:creationId xmlns:a16="http://schemas.microsoft.com/office/drawing/2014/main" id="{3C2DC7C3-B4A8-5078-846A-BE481F61B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15978-85F5-9066-5F6B-8E88434AA531}"/>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294520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5A2F-DA61-2754-2A6A-B46D3735D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9FBDB-53BE-DB17-4578-FDC8F0CDD7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4FC4A-233F-D8A4-E5BF-4420645B0652}"/>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5" name="Footer Placeholder 4">
            <a:extLst>
              <a:ext uri="{FF2B5EF4-FFF2-40B4-BE49-F238E27FC236}">
                <a16:creationId xmlns:a16="http://schemas.microsoft.com/office/drawing/2014/main" id="{E189D141-9D1A-E370-59D5-6684FD825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BD94-9702-A0C8-A44B-1C9345D98EEE}"/>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284080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99D3-990E-5362-6C9A-4D8878FAB5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5EFEA9-0DFA-BE6C-7EF6-A36A74BF3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FE180-D6A3-C3BD-8AE3-C4353153E8B4}"/>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5" name="Footer Placeholder 4">
            <a:extLst>
              <a:ext uri="{FF2B5EF4-FFF2-40B4-BE49-F238E27FC236}">
                <a16:creationId xmlns:a16="http://schemas.microsoft.com/office/drawing/2014/main" id="{824FB792-C6EF-8E9F-F1DB-A5E3C595C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FF00F-3430-E622-1C52-1F335CD4C50D}"/>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82148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675C-7267-98FC-9AD7-2628CC2D2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1B686-34CE-368A-2105-B083A73AD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569DA-3052-7D82-2BE5-AE56C247B6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C26CF-E246-5AD2-7B5F-C39C7E829012}"/>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6" name="Footer Placeholder 5">
            <a:extLst>
              <a:ext uri="{FF2B5EF4-FFF2-40B4-BE49-F238E27FC236}">
                <a16:creationId xmlns:a16="http://schemas.microsoft.com/office/drawing/2014/main" id="{B24F4FEE-16C5-9866-D7DF-DAE57BDFF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36702-C134-52E3-497E-B53D269209C5}"/>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157035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26F4-F691-41B2-10FF-56B3867BC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37B61-70F7-F597-711D-F42CAD1EA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50CA7-7323-6C39-C5B1-6CD850B11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9238B4-C0C1-C6A2-0477-A1D630A8D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ED4517-F6A8-0EE3-38C3-2713481443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3206D5-C5AC-AFE5-E8FC-99FFCE2E591E}"/>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8" name="Footer Placeholder 7">
            <a:extLst>
              <a:ext uri="{FF2B5EF4-FFF2-40B4-BE49-F238E27FC236}">
                <a16:creationId xmlns:a16="http://schemas.microsoft.com/office/drawing/2014/main" id="{C1C03EB2-603F-1603-C5F6-9C3ABACA56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E50F04-AEA8-ED9C-E738-B0454332C874}"/>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260945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3A38-2BEF-E61B-9020-47725F90C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D7BAD0-EB0C-28AA-5774-72A3BB015119}"/>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4" name="Footer Placeholder 3">
            <a:extLst>
              <a:ext uri="{FF2B5EF4-FFF2-40B4-BE49-F238E27FC236}">
                <a16:creationId xmlns:a16="http://schemas.microsoft.com/office/drawing/2014/main" id="{677A6BC9-753D-1351-5D72-FF764090B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E29901-CB43-828E-FF83-FC70FCEF5C04}"/>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2805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42FD5C-0418-C5F3-FDB4-9289CF627264}"/>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3" name="Footer Placeholder 2">
            <a:extLst>
              <a:ext uri="{FF2B5EF4-FFF2-40B4-BE49-F238E27FC236}">
                <a16:creationId xmlns:a16="http://schemas.microsoft.com/office/drawing/2014/main" id="{0E17EE02-6D42-D4E0-CECC-4C9E41784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F9BCC-7046-544B-B256-ACA2D4CEB083}"/>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384417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1E2D-5FB7-A1E0-2207-14BB74D97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FC8A9-391E-1574-947A-7CE11567B4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70D7A-BF70-0337-22F9-88584B859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EEE77-7062-24B7-17B4-08D9BA16F960}"/>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6" name="Footer Placeholder 5">
            <a:extLst>
              <a:ext uri="{FF2B5EF4-FFF2-40B4-BE49-F238E27FC236}">
                <a16:creationId xmlns:a16="http://schemas.microsoft.com/office/drawing/2014/main" id="{3D4F207E-5948-116D-412F-F53412E89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038CF-330E-FC72-04FE-72206DC1F9F3}"/>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24656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1C35-74C5-9A10-37F0-2C460201F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5B909A-9546-4794-591E-2061C9D54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028705-0036-B6B0-FDF6-B13D760AC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A6A376-ECC9-AA20-DCD7-B51DEA6BBD7D}"/>
              </a:ext>
            </a:extLst>
          </p:cNvPr>
          <p:cNvSpPr>
            <a:spLocks noGrp="1"/>
          </p:cNvSpPr>
          <p:nvPr>
            <p:ph type="dt" sz="half" idx="10"/>
          </p:nvPr>
        </p:nvSpPr>
        <p:spPr/>
        <p:txBody>
          <a:bodyPr/>
          <a:lstStyle/>
          <a:p>
            <a:fld id="{93653961-AAD7-6B4F-B040-EDED6E604719}" type="datetimeFigureOut">
              <a:rPr lang="en-US" smtClean="0"/>
              <a:t>5/1/24</a:t>
            </a:fld>
            <a:endParaRPr lang="en-US"/>
          </a:p>
        </p:txBody>
      </p:sp>
      <p:sp>
        <p:nvSpPr>
          <p:cNvPr id="6" name="Footer Placeholder 5">
            <a:extLst>
              <a:ext uri="{FF2B5EF4-FFF2-40B4-BE49-F238E27FC236}">
                <a16:creationId xmlns:a16="http://schemas.microsoft.com/office/drawing/2014/main" id="{A1BD3CF7-AA7A-5EDB-1EB4-7DFB22717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02D29-67C0-A7FE-4B42-E87BC2F28716}"/>
              </a:ext>
            </a:extLst>
          </p:cNvPr>
          <p:cNvSpPr>
            <a:spLocks noGrp="1"/>
          </p:cNvSpPr>
          <p:nvPr>
            <p:ph type="sldNum" sz="quarter" idx="12"/>
          </p:nvPr>
        </p:nvSpPr>
        <p:spPr/>
        <p:txBody>
          <a:bodyPr/>
          <a:lstStyle/>
          <a:p>
            <a:fld id="{8179AB7C-182D-D849-87DF-710A64F66CD7}" type="slidenum">
              <a:rPr lang="en-US" smtClean="0"/>
              <a:t>‹#›</a:t>
            </a:fld>
            <a:endParaRPr lang="en-US"/>
          </a:p>
        </p:txBody>
      </p:sp>
    </p:spTree>
    <p:extLst>
      <p:ext uri="{BB962C8B-B14F-4D97-AF65-F5344CB8AC3E}">
        <p14:creationId xmlns:p14="http://schemas.microsoft.com/office/powerpoint/2010/main" val="427465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D31EB-DBF0-F1FF-ADBC-151F5ED18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9C5BD-BCFE-CC11-79C3-F442B3EF9D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E0CAC-4690-3468-B7AC-9F4492B00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53961-AAD7-6B4F-B040-EDED6E604719}" type="datetimeFigureOut">
              <a:rPr lang="en-US" smtClean="0"/>
              <a:t>5/1/24</a:t>
            </a:fld>
            <a:endParaRPr lang="en-US"/>
          </a:p>
        </p:txBody>
      </p:sp>
      <p:sp>
        <p:nvSpPr>
          <p:cNvPr id="5" name="Footer Placeholder 4">
            <a:extLst>
              <a:ext uri="{FF2B5EF4-FFF2-40B4-BE49-F238E27FC236}">
                <a16:creationId xmlns:a16="http://schemas.microsoft.com/office/drawing/2014/main" id="{DA28E787-281F-67E4-DBE8-71948FD94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C926EE-8202-40E3-9F36-A9F944FC5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9AB7C-182D-D849-87DF-710A64F66CD7}" type="slidenum">
              <a:rPr lang="en-US" smtClean="0"/>
              <a:t>‹#›</a:t>
            </a:fld>
            <a:endParaRPr lang="en-US"/>
          </a:p>
        </p:txBody>
      </p:sp>
    </p:spTree>
    <p:extLst>
      <p:ext uri="{BB962C8B-B14F-4D97-AF65-F5344CB8AC3E}">
        <p14:creationId xmlns:p14="http://schemas.microsoft.com/office/powerpoint/2010/main" val="402754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935D5-9A15-4B26-6A1F-3B430F6A8688}"/>
              </a:ext>
            </a:extLst>
          </p:cNvPr>
          <p:cNvPicPr>
            <a:picLocks noChangeAspect="1"/>
          </p:cNvPicPr>
          <p:nvPr/>
        </p:nvPicPr>
        <p:blipFill>
          <a:blip r:embed="rId3"/>
          <a:stretch>
            <a:fillRect/>
          </a:stretch>
        </p:blipFill>
        <p:spPr>
          <a:xfrm>
            <a:off x="-1" y="0"/>
            <a:ext cx="12288033" cy="6912019"/>
          </a:xfrm>
          <a:prstGeom prst="rect">
            <a:avLst/>
          </a:prstGeom>
        </p:spPr>
      </p:pic>
    </p:spTree>
    <p:extLst>
      <p:ext uri="{BB962C8B-B14F-4D97-AF65-F5344CB8AC3E}">
        <p14:creationId xmlns:p14="http://schemas.microsoft.com/office/powerpoint/2010/main" val="153038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DADAA47-D345-F935-1660-F37B4A7E459A}"/>
              </a:ext>
            </a:extLst>
          </p:cNvPr>
          <p:cNvSpPr txBox="1"/>
          <p:nvPr/>
        </p:nvSpPr>
        <p:spPr>
          <a:xfrm>
            <a:off x="860822" y="2182923"/>
            <a:ext cx="10470356" cy="3970318"/>
          </a:xfrm>
          <a:prstGeom prst="rect">
            <a:avLst/>
          </a:prstGeom>
          <a:solidFill>
            <a:srgbClr val="6C6445">
              <a:alpha val="89000"/>
            </a:srgbClr>
          </a:solidFill>
          <a:effectLst>
            <a:softEdge rad="63500"/>
          </a:effectLst>
        </p:spPr>
        <p:txBody>
          <a:bodyPr wrap="square" rtlCol="0">
            <a:spAutoFit/>
          </a:bodyPr>
          <a:lstStyle/>
          <a:p>
            <a:pPr algn="just"/>
            <a:r>
              <a:rPr lang="en-US" sz="28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“1 Then Joshua gathered all the tribes of Israel to Shechem and called for the elders of Israel, for their heads, for their judges, and for their officers; and they presented themselves before God. 2And Joshua said to all the people, ‘Thus says the Lord God of Israel: Your fathers, including </a:t>
            </a:r>
            <a:r>
              <a:rPr lang="en-US" sz="2800" b="1" dirty="0" err="1">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Terah</a:t>
            </a:r>
            <a:r>
              <a:rPr lang="en-US" sz="28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the father of Abraham and the father of </a:t>
            </a:r>
            <a:r>
              <a:rPr lang="en-US" sz="2800" b="1" dirty="0" err="1">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Nahor</a:t>
            </a:r>
            <a:r>
              <a:rPr lang="en-US" sz="28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dwelt on the other side of the River in old times; and they served other gods. 3Then I took your father Abraham from the other side of the River, led him throughout all the land of Canaan, and multiplied his descendants and gave him Isaac”</a:t>
            </a:r>
          </a:p>
          <a:p>
            <a:pPr algn="r"/>
            <a:r>
              <a:rPr lang="en-US" sz="28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Joshua 24:1-3</a:t>
            </a:r>
            <a:endPar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endParaRPr>
          </a:p>
        </p:txBody>
      </p:sp>
      <p:sp>
        <p:nvSpPr>
          <p:cNvPr id="2" name="TextBox 1">
            <a:extLst>
              <a:ext uri="{FF2B5EF4-FFF2-40B4-BE49-F238E27FC236}">
                <a16:creationId xmlns:a16="http://schemas.microsoft.com/office/drawing/2014/main" id="{8BDB4CE0-32F1-17E5-776B-45E588A1B6F2}"/>
              </a:ext>
            </a:extLst>
          </p:cNvPr>
          <p:cNvSpPr txBox="1"/>
          <p:nvPr/>
        </p:nvSpPr>
        <p:spPr>
          <a:xfrm>
            <a:off x="247134" y="383957"/>
            <a:ext cx="9999155"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Arial" panose="020B0604020202020204" pitchFamily="34" charset="0"/>
                <a:cs typeface="Arial" panose="020B0604020202020204" pitchFamily="34" charset="0"/>
              </a:rPr>
              <a:t>Genesis 15-22: Abraham’s Promised Child</a:t>
            </a:r>
          </a:p>
        </p:txBody>
      </p:sp>
      <p:sp>
        <p:nvSpPr>
          <p:cNvPr id="3" name="TextBox 2">
            <a:extLst>
              <a:ext uri="{FF2B5EF4-FFF2-40B4-BE49-F238E27FC236}">
                <a16:creationId xmlns:a16="http://schemas.microsoft.com/office/drawing/2014/main" id="{7A252198-7435-27EC-86A4-8B995ED94FF9}"/>
              </a:ext>
            </a:extLst>
          </p:cNvPr>
          <p:cNvSpPr txBox="1"/>
          <p:nvPr/>
        </p:nvSpPr>
        <p:spPr>
          <a:xfrm>
            <a:off x="451358" y="1152635"/>
            <a:ext cx="10208291" cy="523220"/>
          </a:xfrm>
          <a:prstGeom prst="rect">
            <a:avLst/>
          </a:prstGeom>
          <a:solidFill>
            <a:srgbClr val="34486A"/>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What Are Some Excuses For Why Some Struggle? </a:t>
            </a:r>
          </a:p>
        </p:txBody>
      </p:sp>
    </p:spTree>
    <p:extLst>
      <p:ext uri="{BB962C8B-B14F-4D97-AF65-F5344CB8AC3E}">
        <p14:creationId xmlns:p14="http://schemas.microsoft.com/office/powerpoint/2010/main" val="1157142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42AF6-F508-9812-6EB3-0AC19DF1FF4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60DDE96-AFD3-6F04-C341-6057AE50199B}"/>
              </a:ext>
            </a:extLst>
          </p:cNvPr>
          <p:cNvSpPr txBox="1"/>
          <p:nvPr/>
        </p:nvSpPr>
        <p:spPr>
          <a:xfrm>
            <a:off x="552836" y="1160788"/>
            <a:ext cx="10207022" cy="523220"/>
          </a:xfrm>
          <a:prstGeom prst="rect">
            <a:avLst/>
          </a:prstGeom>
          <a:solidFill>
            <a:srgbClr val="6C6445"/>
          </a:solidFill>
          <a:ln w="28575">
            <a:solidFill>
              <a:schemeClr val="bg1"/>
            </a:solidFill>
          </a:ln>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Observations &amp; Applications: Genesis 15:1-6 vs. 18:9-15</a:t>
            </a:r>
          </a:p>
        </p:txBody>
      </p:sp>
      <p:sp>
        <p:nvSpPr>
          <p:cNvPr id="8" name="TextBox 7">
            <a:extLst>
              <a:ext uri="{FF2B5EF4-FFF2-40B4-BE49-F238E27FC236}">
                <a16:creationId xmlns:a16="http://schemas.microsoft.com/office/drawing/2014/main" id="{A8FE2C50-E292-EF41-387A-CDF093710F1E}"/>
              </a:ext>
            </a:extLst>
          </p:cNvPr>
          <p:cNvSpPr txBox="1"/>
          <p:nvPr/>
        </p:nvSpPr>
        <p:spPr>
          <a:xfrm>
            <a:off x="247134" y="1929466"/>
            <a:ext cx="7833281" cy="523220"/>
          </a:xfrm>
          <a:prstGeom prst="rect">
            <a:avLst/>
          </a:prstGeom>
          <a:solidFill>
            <a:srgbClr val="34486A"/>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Application: Who Am I? Abraham or Sarah? </a:t>
            </a:r>
          </a:p>
        </p:txBody>
      </p:sp>
      <p:sp>
        <p:nvSpPr>
          <p:cNvPr id="13" name="TextBox 12">
            <a:extLst>
              <a:ext uri="{FF2B5EF4-FFF2-40B4-BE49-F238E27FC236}">
                <a16:creationId xmlns:a16="http://schemas.microsoft.com/office/drawing/2014/main" id="{D6B5579C-EAD6-205B-6FAA-B8CF8D67353D}"/>
              </a:ext>
            </a:extLst>
          </p:cNvPr>
          <p:cNvSpPr txBox="1"/>
          <p:nvPr/>
        </p:nvSpPr>
        <p:spPr>
          <a:xfrm>
            <a:off x="552836" y="2552623"/>
            <a:ext cx="10644812" cy="3785652"/>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”After these things the word of the Lord came to Abram in a vision, saying, ‘</a:t>
            </a:r>
            <a:r>
              <a:rPr lang="en-US" sz="2400" b="1" u="sng"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Do not be afraid, Abram. I am your shield</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your exceedingly great reward.’ 2 But Abram said, ‘Lord God, what will You give me, </a:t>
            </a:r>
            <a:r>
              <a:rPr lang="en-US" sz="2400" b="1" u="sng"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seeing I go childless, and the heir of my house is Eliezer of Damascus</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3 Then Abram said, ‘Look, You have given me no offspring; indeed one born in my house is my heir!’ 4 And behold, the word of the Lord came to him, saying, ‘This one shall not be your heir, </a:t>
            </a:r>
            <a:r>
              <a:rPr lang="en-US" sz="2400" b="1" u="sng"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but one who will come from your own body shall be your heir</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5 Then He brought him outside and said, ‘Look now toward heaven, and count the stars if you are able to number them.’ And He said to him, ‘So shall your descendants be.’ </a:t>
            </a:r>
            <a:r>
              <a:rPr lang="en-US" sz="2400" b="1" u="sng"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6 And he believed in the Lord, and He accounted it to him for righteousness </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a:t>
            </a:r>
          </a:p>
        </p:txBody>
      </p:sp>
      <p:sp>
        <p:nvSpPr>
          <p:cNvPr id="2" name="TextBox 1">
            <a:extLst>
              <a:ext uri="{FF2B5EF4-FFF2-40B4-BE49-F238E27FC236}">
                <a16:creationId xmlns:a16="http://schemas.microsoft.com/office/drawing/2014/main" id="{01882BDE-26D6-50EA-91A5-0D5F89F6C178}"/>
              </a:ext>
            </a:extLst>
          </p:cNvPr>
          <p:cNvSpPr txBox="1"/>
          <p:nvPr/>
        </p:nvSpPr>
        <p:spPr>
          <a:xfrm>
            <a:off x="247134" y="383957"/>
            <a:ext cx="9999155"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Arial" panose="020B0604020202020204" pitchFamily="34" charset="0"/>
                <a:cs typeface="Arial" panose="020B0604020202020204" pitchFamily="34" charset="0"/>
              </a:rPr>
              <a:t>Genesis 15-22: Abraham’s Promised Child</a:t>
            </a:r>
          </a:p>
        </p:txBody>
      </p:sp>
      <p:sp>
        <p:nvSpPr>
          <p:cNvPr id="3" name="TextBox 2">
            <a:extLst>
              <a:ext uri="{FF2B5EF4-FFF2-40B4-BE49-F238E27FC236}">
                <a16:creationId xmlns:a16="http://schemas.microsoft.com/office/drawing/2014/main" id="{BE080D96-DA01-58D0-53BF-2225DEA0C258}"/>
              </a:ext>
            </a:extLst>
          </p:cNvPr>
          <p:cNvSpPr txBox="1"/>
          <p:nvPr/>
        </p:nvSpPr>
        <p:spPr>
          <a:xfrm>
            <a:off x="277660" y="2597234"/>
            <a:ext cx="11636679" cy="3785652"/>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“9 Then they said to him, “Where is Sarah your wife?” So he said, “Here, in the tent.” 10 And He said, “I will certainly return to you according to the time of life, and behold, Sarah your wife shall have a son.” (Sarah was listening in the tent door which was behind him.) 11 Now Abraham and Sarah were old, well advanced in age; and Sarah had passed the age of childbearing. 12 Therefore Sarah laughed within herself, saying, “After I have grown old, shall I have pleasure, my lord being old also?” 13 And the Lord said to Abraham, “Why did Sarah laugh, saying, ‘Shall I surely bear a child, since I am old?’ 14 Is anything too hard for the Lord? At the appointed time I will return to you, according to the time of life, and Sarah shall have a son.” 15 But Sarah denied it, saying, “I did not laugh,” for she was afraid. And He said, “No, but you did laugh!”</a:t>
            </a:r>
          </a:p>
        </p:txBody>
      </p:sp>
    </p:spTree>
    <p:extLst>
      <p:ext uri="{BB962C8B-B14F-4D97-AF65-F5344CB8AC3E}">
        <p14:creationId xmlns:p14="http://schemas.microsoft.com/office/powerpoint/2010/main" val="1251975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xit" presetSubtype="21" fill="hold" grpId="1" nodeType="withEffect">
                                  <p:stCondLst>
                                    <p:cond delay="0"/>
                                  </p:stCondLst>
                                  <p:childTnLst>
                                    <p:animEffect transition="out" filter="barn(inVertic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42AF6-F508-9812-6EB3-0AC19DF1FF4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60DDE96-AFD3-6F04-C341-6057AE50199B}"/>
              </a:ext>
            </a:extLst>
          </p:cNvPr>
          <p:cNvSpPr txBox="1"/>
          <p:nvPr/>
        </p:nvSpPr>
        <p:spPr>
          <a:xfrm>
            <a:off x="552837" y="1160788"/>
            <a:ext cx="8190330" cy="523220"/>
          </a:xfrm>
          <a:prstGeom prst="rect">
            <a:avLst/>
          </a:prstGeom>
          <a:solidFill>
            <a:srgbClr val="6C6445"/>
          </a:solidFill>
          <a:ln w="28575">
            <a:solidFill>
              <a:schemeClr val="bg1"/>
            </a:solidFill>
          </a:ln>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Observation: The Power Of Fear (Genesis 20) </a:t>
            </a:r>
          </a:p>
        </p:txBody>
      </p:sp>
      <p:sp>
        <p:nvSpPr>
          <p:cNvPr id="8" name="TextBox 7">
            <a:extLst>
              <a:ext uri="{FF2B5EF4-FFF2-40B4-BE49-F238E27FC236}">
                <a16:creationId xmlns:a16="http://schemas.microsoft.com/office/drawing/2014/main" id="{A8FE2C50-E292-EF41-387A-CDF093710F1E}"/>
              </a:ext>
            </a:extLst>
          </p:cNvPr>
          <p:cNvSpPr txBox="1"/>
          <p:nvPr/>
        </p:nvSpPr>
        <p:spPr>
          <a:xfrm>
            <a:off x="277660" y="1968232"/>
            <a:ext cx="7833281" cy="523220"/>
          </a:xfrm>
          <a:prstGeom prst="rect">
            <a:avLst/>
          </a:prstGeom>
          <a:solidFill>
            <a:srgbClr val="34486A"/>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Application: How Strong Is My Faith? </a:t>
            </a:r>
            <a:endParaRPr lang="en-US" sz="2800" b="1"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701219D-3E66-F77D-2717-155F318C369F}"/>
              </a:ext>
            </a:extLst>
          </p:cNvPr>
          <p:cNvSpPr txBox="1"/>
          <p:nvPr/>
        </p:nvSpPr>
        <p:spPr>
          <a:xfrm>
            <a:off x="277660" y="2775676"/>
            <a:ext cx="11636679" cy="3477875"/>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“And Abraham journeyed from there to the South, and dwelt between Kadesh and </a:t>
            </a:r>
            <a:r>
              <a:rPr lang="en-US" sz="2400" b="1" dirty="0" err="1">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Shur</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and stayed in </a:t>
            </a:r>
            <a:r>
              <a:rPr lang="en-US" sz="2400" b="1" dirty="0" err="1">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Gerar</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2 Now Abraham said of Sarah his wife, “</a:t>
            </a:r>
            <a:r>
              <a:rPr lang="en-US" sz="2800" b="1" u="sng"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She is my sister</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And Abimelech king of </a:t>
            </a:r>
            <a:r>
              <a:rPr lang="en-US" sz="2400" b="1" dirty="0" err="1">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Gerar</a:t>
            </a: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 sent and took Sarah. 3 But God came to Abimelech in a dream by night, and said to him, “Indeed you are a dead man because of the woman whom you have taken, for she is a man’s wife.” 4 But Abimelech had not come near her; and he said, “Lord, will You slay a righteous nation also? 5 Did he not say to me, ‘She is my sister’? And she, even she herself said, ‘He is my brother.’ In the integrity of my heart and innocence of my hands I have done this.”</a:t>
            </a:r>
          </a:p>
          <a:p>
            <a:pPr algn="r"/>
            <a:r>
              <a:rPr lang="en-US" sz="2400" b="1" dirty="0">
                <a:solidFill>
                  <a:schemeClr val="bg1"/>
                </a:solidFill>
                <a:effectLst>
                  <a:outerShdw blurRad="50800" dist="50800" dir="5400000" algn="ctr" rotWithShape="0">
                    <a:srgbClr val="000000">
                      <a:alpha val="99000"/>
                    </a:srgbClr>
                  </a:outerShdw>
                </a:effectLst>
                <a:latin typeface="Arial Narrow" panose="020B0604020202020204" pitchFamily="34" charset="0"/>
                <a:cs typeface="Arial Narrow" panose="020B0604020202020204" pitchFamily="34" charset="0"/>
              </a:rPr>
              <a:t>Genesis 20:1-5</a:t>
            </a:r>
          </a:p>
        </p:txBody>
      </p:sp>
      <p:sp>
        <p:nvSpPr>
          <p:cNvPr id="13" name="TextBox 12">
            <a:extLst>
              <a:ext uri="{FF2B5EF4-FFF2-40B4-BE49-F238E27FC236}">
                <a16:creationId xmlns:a16="http://schemas.microsoft.com/office/drawing/2014/main" id="{E0B016A6-B64E-7BAF-0828-9AAB6968B527}"/>
              </a:ext>
            </a:extLst>
          </p:cNvPr>
          <p:cNvSpPr txBox="1"/>
          <p:nvPr/>
        </p:nvSpPr>
        <p:spPr>
          <a:xfrm>
            <a:off x="247134" y="383957"/>
            <a:ext cx="9999155"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Arial" panose="020B0604020202020204" pitchFamily="34" charset="0"/>
                <a:cs typeface="Arial" panose="020B0604020202020204" pitchFamily="34" charset="0"/>
              </a:rPr>
              <a:t>Genesis 15-22: Abraham’s Promised Child</a:t>
            </a:r>
          </a:p>
        </p:txBody>
      </p:sp>
    </p:spTree>
    <p:extLst>
      <p:ext uri="{BB962C8B-B14F-4D97-AF65-F5344CB8AC3E}">
        <p14:creationId xmlns:p14="http://schemas.microsoft.com/office/powerpoint/2010/main" val="2067273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CEC2084-717B-D8E3-E03D-85D8D329D626}"/>
              </a:ext>
            </a:extLst>
          </p:cNvPr>
          <p:cNvSpPr txBox="1"/>
          <p:nvPr/>
        </p:nvSpPr>
        <p:spPr>
          <a:xfrm>
            <a:off x="552837" y="1160788"/>
            <a:ext cx="9011294" cy="523220"/>
          </a:xfrm>
          <a:prstGeom prst="rect">
            <a:avLst/>
          </a:prstGeom>
          <a:solidFill>
            <a:srgbClr val="6C6445"/>
          </a:solidFill>
          <a:ln w="28575">
            <a:solidFill>
              <a:schemeClr val="bg1"/>
            </a:solidFill>
          </a:ln>
        </p:spPr>
        <p:txBody>
          <a:bodyPr wrap="square" rtlCol="0">
            <a:spAutoFit/>
          </a:bodyPr>
          <a:lstStyle/>
          <a:p>
            <a:pPr algn="ctr"/>
            <a:r>
              <a:rPr lang="en-US" sz="2800" b="1" dirty="0">
                <a:solidFill>
                  <a:schemeClr val="bg1"/>
                </a:solidFill>
                <a:latin typeface="Nexa Bold" panose="02000000000000000000" pitchFamily="2" charset="0"/>
              </a:rPr>
              <a:t>Abraham’s Trip To The Altar (Genesis 22)</a:t>
            </a:r>
          </a:p>
        </p:txBody>
      </p:sp>
      <p:sp>
        <p:nvSpPr>
          <p:cNvPr id="6" name="TextBox 5">
            <a:extLst>
              <a:ext uri="{FF2B5EF4-FFF2-40B4-BE49-F238E27FC236}">
                <a16:creationId xmlns:a16="http://schemas.microsoft.com/office/drawing/2014/main" id="{F5435D9E-A6E3-AD79-49FF-9BB9C8639FE6}"/>
              </a:ext>
            </a:extLst>
          </p:cNvPr>
          <p:cNvSpPr txBox="1"/>
          <p:nvPr/>
        </p:nvSpPr>
        <p:spPr>
          <a:xfrm>
            <a:off x="234608" y="332899"/>
            <a:ext cx="9999155"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Arial" panose="020B0604020202020204" pitchFamily="34" charset="0"/>
                <a:cs typeface="Arial" panose="020B0604020202020204" pitchFamily="34" charset="0"/>
              </a:rPr>
              <a:t>Genesis 15-22: Abraham’s Promised Child</a:t>
            </a:r>
          </a:p>
        </p:txBody>
      </p:sp>
      <p:sp>
        <p:nvSpPr>
          <p:cNvPr id="2" name="TextBox 1">
            <a:extLst>
              <a:ext uri="{FF2B5EF4-FFF2-40B4-BE49-F238E27FC236}">
                <a16:creationId xmlns:a16="http://schemas.microsoft.com/office/drawing/2014/main" id="{292C6DE5-6590-FA72-E3F4-CA5E5250DE03}"/>
              </a:ext>
            </a:extLst>
          </p:cNvPr>
          <p:cNvSpPr txBox="1"/>
          <p:nvPr/>
        </p:nvSpPr>
        <p:spPr>
          <a:xfrm>
            <a:off x="1373800" y="2492887"/>
            <a:ext cx="9285847" cy="461665"/>
          </a:xfrm>
          <a:prstGeom prst="rect">
            <a:avLst/>
          </a:prstGeom>
          <a:solidFill>
            <a:srgbClr val="6C6445"/>
          </a:solidFill>
          <a:ln w="28575">
            <a:noFill/>
          </a:ln>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Both were the only Son and born in miraculous fashion </a:t>
            </a:r>
          </a:p>
        </p:txBody>
      </p:sp>
      <p:sp>
        <p:nvSpPr>
          <p:cNvPr id="3" name="TextBox 2">
            <a:extLst>
              <a:ext uri="{FF2B5EF4-FFF2-40B4-BE49-F238E27FC236}">
                <a16:creationId xmlns:a16="http://schemas.microsoft.com/office/drawing/2014/main" id="{B69BE3ED-E456-6A73-9B6E-2AEC57D13972}"/>
              </a:ext>
            </a:extLst>
          </p:cNvPr>
          <p:cNvSpPr txBox="1"/>
          <p:nvPr/>
        </p:nvSpPr>
        <p:spPr>
          <a:xfrm>
            <a:off x="1373800" y="3226117"/>
            <a:ext cx="9312931" cy="461665"/>
          </a:xfrm>
          <a:prstGeom prst="rect">
            <a:avLst/>
          </a:prstGeom>
          <a:solidFill>
            <a:srgbClr val="6C6445"/>
          </a:solidFill>
          <a:ln w="28575">
            <a:noFill/>
          </a:ln>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Both carry what is to be the instrument of death on their backs</a:t>
            </a:r>
          </a:p>
        </p:txBody>
      </p:sp>
      <p:sp>
        <p:nvSpPr>
          <p:cNvPr id="4" name="TextBox 3">
            <a:extLst>
              <a:ext uri="{FF2B5EF4-FFF2-40B4-BE49-F238E27FC236}">
                <a16:creationId xmlns:a16="http://schemas.microsoft.com/office/drawing/2014/main" id="{DAA2F4E2-89FB-88CD-75E2-B1BD73D6A5BA}"/>
              </a:ext>
            </a:extLst>
          </p:cNvPr>
          <p:cNvSpPr txBox="1"/>
          <p:nvPr/>
        </p:nvSpPr>
        <p:spPr>
          <a:xfrm>
            <a:off x="1346716" y="3965051"/>
            <a:ext cx="9312931" cy="461665"/>
          </a:xfrm>
          <a:prstGeom prst="rect">
            <a:avLst/>
          </a:prstGeom>
          <a:solidFill>
            <a:srgbClr val="6C6445"/>
          </a:solidFill>
          <a:ln w="28575">
            <a:noFill/>
          </a:ln>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Both go up a mountain obediently to their death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E0DDE00-3AD0-455F-4080-737A230D2E0B}"/>
              </a:ext>
            </a:extLst>
          </p:cNvPr>
          <p:cNvSpPr txBox="1"/>
          <p:nvPr/>
        </p:nvSpPr>
        <p:spPr>
          <a:xfrm>
            <a:off x="552837" y="1902484"/>
            <a:ext cx="2843408" cy="584775"/>
          </a:xfrm>
          <a:prstGeom prst="rect">
            <a:avLst/>
          </a:prstGeom>
          <a:noFill/>
        </p:spPr>
        <p:txBody>
          <a:bodyPr wrap="square" rtlCol="0">
            <a:spAutoFit/>
          </a:bodyPr>
          <a:lstStyle/>
          <a:p>
            <a:r>
              <a:rPr lang="en-US" sz="3200" b="1" u="sng" dirty="0">
                <a:solidFill>
                  <a:schemeClr val="bg1"/>
                </a:solidFill>
                <a:effectLst>
                  <a:outerShdw blurRad="50800" dist="50800" dir="5400000" algn="ctr" rotWithShape="0">
                    <a:srgbClr val="000000">
                      <a:alpha val="46886"/>
                    </a:srgbClr>
                  </a:outerShdw>
                </a:effectLst>
                <a:latin typeface="Arial Narrow" panose="020B0604020202020204" pitchFamily="34" charset="0"/>
                <a:cs typeface="Arial Narrow" panose="020B0604020202020204" pitchFamily="34" charset="0"/>
              </a:rPr>
              <a:t>Isaac &amp; Jesus… </a:t>
            </a:r>
          </a:p>
        </p:txBody>
      </p:sp>
    </p:spTree>
    <p:extLst>
      <p:ext uri="{BB962C8B-B14F-4D97-AF65-F5344CB8AC3E}">
        <p14:creationId xmlns:p14="http://schemas.microsoft.com/office/powerpoint/2010/main" val="3494278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797</Words>
  <Application>Microsoft Macintosh PowerPoint</Application>
  <PresentationFormat>Widescreen</PresentationFormat>
  <Paragraphs>22</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Narrow</vt:lpstr>
      <vt:lpstr>Calibri</vt:lpstr>
      <vt:lpstr>Calibri Light</vt:lpstr>
      <vt:lpstr>Nexa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2024-04-30T12:45:22Z</dcterms:created>
  <dcterms:modified xsi:type="dcterms:W3CDTF">2024-05-01T14:03:30Z</dcterms:modified>
</cp:coreProperties>
</file>