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5" r:id="rId4"/>
    <p:sldId id="269"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8"/>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126B-9A46-CF7D-A7A9-D2EAB175F2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2FB520-6450-0952-3426-0354D9378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F0903B-2267-75C8-4DA6-E8E3EEBA84CF}"/>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5" name="Footer Placeholder 4">
            <a:extLst>
              <a:ext uri="{FF2B5EF4-FFF2-40B4-BE49-F238E27FC236}">
                <a16:creationId xmlns:a16="http://schemas.microsoft.com/office/drawing/2014/main" id="{023709EE-FFB5-E7A0-4599-FDCE736C5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DFF03-D5F1-F114-9FA1-E12818B287D6}"/>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239773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B513-56DA-A5C1-1B76-AB9BC79534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1F0FF-A9B5-1B91-7A60-CC55752AB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5A89C-615A-4F6C-1C53-E6C144DA0051}"/>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5" name="Footer Placeholder 4">
            <a:extLst>
              <a:ext uri="{FF2B5EF4-FFF2-40B4-BE49-F238E27FC236}">
                <a16:creationId xmlns:a16="http://schemas.microsoft.com/office/drawing/2014/main" id="{E002E1D6-5EDA-66BC-AC5C-C53621C18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E64CD-624C-6CCD-A333-F2EBF96A5D30}"/>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45993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AFAD7A-6DF1-AE2E-6AA4-7A44BABB7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EE1EF-AFFD-F64F-F583-BA2040AA91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4C974-8454-D26A-8510-4656F2469D62}"/>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5" name="Footer Placeholder 4">
            <a:extLst>
              <a:ext uri="{FF2B5EF4-FFF2-40B4-BE49-F238E27FC236}">
                <a16:creationId xmlns:a16="http://schemas.microsoft.com/office/drawing/2014/main" id="{DEAB87D2-242A-1822-B2C9-38CD95431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83792-A3DF-457C-2CA6-CF621C471864}"/>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409156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2C98-6F62-BB75-0339-CE421B008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8FBF4-680C-B298-31B0-1BB0309D53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017C0-74EE-B4CA-5473-D1EC10B7D095}"/>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5" name="Footer Placeholder 4">
            <a:extLst>
              <a:ext uri="{FF2B5EF4-FFF2-40B4-BE49-F238E27FC236}">
                <a16:creationId xmlns:a16="http://schemas.microsoft.com/office/drawing/2014/main" id="{01B9CD85-DFD7-5293-B871-8684BD401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2444D-AAB4-69DF-740B-1B2074E11C5F}"/>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240760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CFF8-175C-5018-8904-4874B870E0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0E9251-BD54-75B9-3C4A-B81E47A30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4FF04-D09F-38CE-2180-FA95ECCD2B15}"/>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5" name="Footer Placeholder 4">
            <a:extLst>
              <a:ext uri="{FF2B5EF4-FFF2-40B4-BE49-F238E27FC236}">
                <a16:creationId xmlns:a16="http://schemas.microsoft.com/office/drawing/2014/main" id="{85122D4E-9B7A-24A5-176B-E1B7632B0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BB255-A513-DD91-1F2B-0069AD995641}"/>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260955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4C76-EAFE-F253-A1AB-B3754A3E2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EB147-9851-C42D-0744-7B006E323D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1E76DF-F9D0-EF18-D3CB-D2DE4CD7E9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87D7C-B7D1-F837-57DE-D2F587D201A6}"/>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6" name="Footer Placeholder 5">
            <a:extLst>
              <a:ext uri="{FF2B5EF4-FFF2-40B4-BE49-F238E27FC236}">
                <a16:creationId xmlns:a16="http://schemas.microsoft.com/office/drawing/2014/main" id="{FBBD9708-5896-5AE2-3380-D7833DB63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43A29-E479-D9F2-EF39-313F217DE5F0}"/>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266193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7C53-6304-91C2-4788-2A071381D0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68C8EA-452F-285B-1DB1-EB5B6F3CD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B3ACB-8E1D-0825-0DB0-B4C5B81E4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EAAAE-2348-3628-04B9-28F2168AF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901F4-A729-466B-3618-E5A8507E8F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F2B3F5-E0B4-9C9E-8B52-D33D3AB13C39}"/>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8" name="Footer Placeholder 7">
            <a:extLst>
              <a:ext uri="{FF2B5EF4-FFF2-40B4-BE49-F238E27FC236}">
                <a16:creationId xmlns:a16="http://schemas.microsoft.com/office/drawing/2014/main" id="{D9FEB9DF-BCB9-E4B0-31DF-44012A29F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197E56-5977-8217-3625-4D185D100341}"/>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415530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E373-789B-F0F0-4EC1-1E83F1F4B7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681B21-3B54-B552-CAAA-83C6B77AC1DB}"/>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4" name="Footer Placeholder 3">
            <a:extLst>
              <a:ext uri="{FF2B5EF4-FFF2-40B4-BE49-F238E27FC236}">
                <a16:creationId xmlns:a16="http://schemas.microsoft.com/office/drawing/2014/main" id="{53B7F344-97C6-6B66-85D1-7128A75669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51F3B-EB63-A059-BA0B-92C4C3141E9B}"/>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359173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7DAA1-E5C6-841D-99CE-8C6093D14195}"/>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3" name="Footer Placeholder 2">
            <a:extLst>
              <a:ext uri="{FF2B5EF4-FFF2-40B4-BE49-F238E27FC236}">
                <a16:creationId xmlns:a16="http://schemas.microsoft.com/office/drawing/2014/main" id="{0EF53BC1-58C1-9F90-2353-B15914BF1C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5FFCC-2520-24CD-1219-F7B3FEB71B15}"/>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220411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D1BE-E5A6-7ACA-54E7-E7AF9A855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204C1-3280-509C-2826-16DFF9A07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58F14-08E0-AF8F-4DA4-2EE19D94A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501EA-32C2-A919-E32D-DDBD9C57DC4E}"/>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6" name="Footer Placeholder 5">
            <a:extLst>
              <a:ext uri="{FF2B5EF4-FFF2-40B4-BE49-F238E27FC236}">
                <a16:creationId xmlns:a16="http://schemas.microsoft.com/office/drawing/2014/main" id="{AA021E65-1D5D-52A2-133A-9D572A36C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C183D-8076-F8A3-9423-1912DB54062F}"/>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4209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C1A0-8F96-754F-E2F6-9F15AC481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794A4-40E0-DA55-6F92-384EA344D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55DAA-801F-521D-29CA-19DA89BD8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C48CB-9FAF-23BE-F1FA-9CDD004092D5}"/>
              </a:ext>
            </a:extLst>
          </p:cNvPr>
          <p:cNvSpPr>
            <a:spLocks noGrp="1"/>
          </p:cNvSpPr>
          <p:nvPr>
            <p:ph type="dt" sz="half" idx="10"/>
          </p:nvPr>
        </p:nvSpPr>
        <p:spPr/>
        <p:txBody>
          <a:bodyPr/>
          <a:lstStyle/>
          <a:p>
            <a:fld id="{312F5DDD-0E80-F74A-86AA-06DB1F31A73B}" type="datetimeFigureOut">
              <a:rPr lang="en-US" smtClean="0"/>
              <a:t>2/13/24</a:t>
            </a:fld>
            <a:endParaRPr lang="en-US"/>
          </a:p>
        </p:txBody>
      </p:sp>
      <p:sp>
        <p:nvSpPr>
          <p:cNvPr id="6" name="Footer Placeholder 5">
            <a:extLst>
              <a:ext uri="{FF2B5EF4-FFF2-40B4-BE49-F238E27FC236}">
                <a16:creationId xmlns:a16="http://schemas.microsoft.com/office/drawing/2014/main" id="{64AB7618-7582-C78E-4280-3EA5C4057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01C97-10CA-98A1-D9C4-2D39EF36BE99}"/>
              </a:ext>
            </a:extLst>
          </p:cNvPr>
          <p:cNvSpPr>
            <a:spLocks noGrp="1"/>
          </p:cNvSpPr>
          <p:nvPr>
            <p:ph type="sldNum" sz="quarter" idx="12"/>
          </p:nvPr>
        </p:nvSpPr>
        <p:spPr/>
        <p:txBody>
          <a:bodyPr/>
          <a:lstStyle/>
          <a:p>
            <a:fld id="{53B02C37-BAB7-3545-AE9D-566A12153533}" type="slidenum">
              <a:rPr lang="en-US" smtClean="0"/>
              <a:t>‹#›</a:t>
            </a:fld>
            <a:endParaRPr lang="en-US"/>
          </a:p>
        </p:txBody>
      </p:sp>
    </p:spTree>
    <p:extLst>
      <p:ext uri="{BB962C8B-B14F-4D97-AF65-F5344CB8AC3E}">
        <p14:creationId xmlns:p14="http://schemas.microsoft.com/office/powerpoint/2010/main" val="57296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91318-872E-12FC-896E-094C2E5D9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DAE08-4B85-D84E-6494-1D12375BD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D4F1A-C164-29BC-D154-7AC3145FD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5DDD-0E80-F74A-86AA-06DB1F31A73B}" type="datetimeFigureOut">
              <a:rPr lang="en-US" smtClean="0"/>
              <a:t>2/13/24</a:t>
            </a:fld>
            <a:endParaRPr lang="en-US"/>
          </a:p>
        </p:txBody>
      </p:sp>
      <p:sp>
        <p:nvSpPr>
          <p:cNvPr id="5" name="Footer Placeholder 4">
            <a:extLst>
              <a:ext uri="{FF2B5EF4-FFF2-40B4-BE49-F238E27FC236}">
                <a16:creationId xmlns:a16="http://schemas.microsoft.com/office/drawing/2014/main" id="{EFDB8CEE-005F-C419-DF6E-2020AD94B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35D0C-CDC4-2410-E628-AFAC939CD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02C37-BAB7-3545-AE9D-566A12153533}" type="slidenum">
              <a:rPr lang="en-US" smtClean="0"/>
              <a:t>‹#›</a:t>
            </a:fld>
            <a:endParaRPr lang="en-US"/>
          </a:p>
        </p:txBody>
      </p:sp>
    </p:spTree>
    <p:extLst>
      <p:ext uri="{BB962C8B-B14F-4D97-AF65-F5344CB8AC3E}">
        <p14:creationId xmlns:p14="http://schemas.microsoft.com/office/powerpoint/2010/main" val="3333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Vineyard”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What’s The Context Of The Parable?</a:t>
            </a:r>
          </a:p>
        </p:txBody>
      </p:sp>
      <p:sp>
        <p:nvSpPr>
          <p:cNvPr id="7" name="TextBox 6">
            <a:extLst>
              <a:ext uri="{FF2B5EF4-FFF2-40B4-BE49-F238E27FC236}">
                <a16:creationId xmlns:a16="http://schemas.microsoft.com/office/drawing/2014/main" id="{505BB2D8-D551-1EA7-648A-3BDAADF959BE}"/>
              </a:ext>
            </a:extLst>
          </p:cNvPr>
          <p:cNvSpPr txBox="1"/>
          <p:nvPr/>
        </p:nvSpPr>
        <p:spPr>
          <a:xfrm>
            <a:off x="1383593" y="2134452"/>
            <a:ext cx="9917081" cy="830997"/>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“But many who are first will be last; and the last, first.”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19:30</a:t>
            </a:r>
          </a:p>
        </p:txBody>
      </p:sp>
      <p:sp>
        <p:nvSpPr>
          <p:cNvPr id="9" name="TextBox 8">
            <a:extLst>
              <a:ext uri="{FF2B5EF4-FFF2-40B4-BE49-F238E27FC236}">
                <a16:creationId xmlns:a16="http://schemas.microsoft.com/office/drawing/2014/main" id="{2D0031D2-E8F8-ADF8-70F3-C3A47456B1F9}"/>
              </a:ext>
            </a:extLst>
          </p:cNvPr>
          <p:cNvSpPr txBox="1"/>
          <p:nvPr/>
        </p:nvSpPr>
        <p:spPr>
          <a:xfrm>
            <a:off x="724738" y="3217329"/>
            <a:ext cx="10871071"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A Conversation Centered Around The </a:t>
            </a:r>
            <a:r>
              <a:rPr lang="en-US" sz="2800" u="sng" dirty="0">
                <a:solidFill>
                  <a:schemeClr val="bg1"/>
                </a:solidFill>
                <a:effectLst>
                  <a:outerShdw sx="1000" sy="1000" algn="ctr" rotWithShape="0">
                    <a:schemeClr val="bg1"/>
                  </a:outerShdw>
                </a:effectLst>
                <a:latin typeface="Nexa Light" panose="02000000000000000000" pitchFamily="2" charset="0"/>
              </a:rPr>
              <a:t>Reward of Discipleship</a:t>
            </a:r>
          </a:p>
        </p:txBody>
      </p:sp>
      <p:sp>
        <p:nvSpPr>
          <p:cNvPr id="8" name="TextBox 7">
            <a:extLst>
              <a:ext uri="{FF2B5EF4-FFF2-40B4-BE49-F238E27FC236}">
                <a16:creationId xmlns:a16="http://schemas.microsoft.com/office/drawing/2014/main" id="{12B0D441-E31B-9B17-4755-1552F3E57F7F}"/>
              </a:ext>
            </a:extLst>
          </p:cNvPr>
          <p:cNvSpPr txBox="1"/>
          <p:nvPr/>
        </p:nvSpPr>
        <p:spPr>
          <a:xfrm>
            <a:off x="724738" y="3891246"/>
            <a:ext cx="10871071"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A Conversation Centered Around </a:t>
            </a:r>
            <a:r>
              <a:rPr lang="en-US" sz="2800" u="sng" dirty="0">
                <a:solidFill>
                  <a:schemeClr val="bg1"/>
                </a:solidFill>
                <a:effectLst>
                  <a:outerShdw sx="1000" sy="1000" algn="ctr" rotWithShape="0">
                    <a:schemeClr val="bg1"/>
                  </a:outerShdw>
                </a:effectLst>
                <a:latin typeface="Nexa Light" panose="02000000000000000000" pitchFamily="2" charset="0"/>
              </a:rPr>
              <a:t>God’s Surprising Generosity</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Vineyard”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Main Point Of The Parable: Perspective </a:t>
            </a:r>
          </a:p>
        </p:txBody>
      </p:sp>
      <p:sp>
        <p:nvSpPr>
          <p:cNvPr id="9" name="TextBox 8">
            <a:extLst>
              <a:ext uri="{FF2B5EF4-FFF2-40B4-BE49-F238E27FC236}">
                <a16:creationId xmlns:a16="http://schemas.microsoft.com/office/drawing/2014/main" id="{2D0031D2-E8F8-ADF8-70F3-C3A47456B1F9}"/>
              </a:ext>
            </a:extLst>
          </p:cNvPr>
          <p:cNvSpPr txBox="1"/>
          <p:nvPr/>
        </p:nvSpPr>
        <p:spPr>
          <a:xfrm>
            <a:off x="724738" y="2135255"/>
            <a:ext cx="10815905"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God’s Generosity Isn’t Distributed The Way We Would Distribute </a:t>
            </a:r>
          </a:p>
        </p:txBody>
      </p:sp>
      <p:sp>
        <p:nvSpPr>
          <p:cNvPr id="13" name="TextBox 12">
            <a:extLst>
              <a:ext uri="{FF2B5EF4-FFF2-40B4-BE49-F238E27FC236}">
                <a16:creationId xmlns:a16="http://schemas.microsoft.com/office/drawing/2014/main" id="{E8DFEC27-F5E3-BF58-C3D9-2A8E7406469C}"/>
              </a:ext>
            </a:extLst>
          </p:cNvPr>
          <p:cNvSpPr txBox="1"/>
          <p:nvPr/>
        </p:nvSpPr>
        <p:spPr>
          <a:xfrm>
            <a:off x="1225354" y="3645552"/>
            <a:ext cx="10140352" cy="1631216"/>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“29 And everyone who has left houses or brothers or sisters or father or mother or wife or children or fields for my sake will receive a hundred times as much and will inherit eternal life.” </a:t>
            </a:r>
          </a:p>
          <a:p>
            <a:pPr algn="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19:29 </a:t>
            </a:r>
          </a:p>
        </p:txBody>
      </p:sp>
      <p:sp>
        <p:nvSpPr>
          <p:cNvPr id="8" name="TextBox 7">
            <a:extLst>
              <a:ext uri="{FF2B5EF4-FFF2-40B4-BE49-F238E27FC236}">
                <a16:creationId xmlns:a16="http://schemas.microsoft.com/office/drawing/2014/main" id="{64B7DDF9-865B-2896-0EB8-409A1DA1A7A1}"/>
              </a:ext>
            </a:extLst>
          </p:cNvPr>
          <p:cNvSpPr txBox="1"/>
          <p:nvPr/>
        </p:nvSpPr>
        <p:spPr>
          <a:xfrm>
            <a:off x="887151" y="2999233"/>
            <a:ext cx="7743283" cy="523220"/>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800" dirty="0">
                <a:solidFill>
                  <a:schemeClr val="bg1"/>
                </a:solidFill>
                <a:latin typeface="Nexa Light" panose="02000000000000000000" pitchFamily="2" charset="0"/>
              </a:rPr>
              <a:t>How Do We Combat 6am Worker Mentality?  </a:t>
            </a:r>
          </a:p>
        </p:txBody>
      </p:sp>
    </p:spTree>
    <p:extLst>
      <p:ext uri="{BB962C8B-B14F-4D97-AF65-F5344CB8AC3E}">
        <p14:creationId xmlns:p14="http://schemas.microsoft.com/office/powerpoint/2010/main" val="3391678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Vineyard”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10565944"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Minor Point Of The Parable: “Laborers”</a:t>
            </a:r>
          </a:p>
        </p:txBody>
      </p:sp>
      <p:sp>
        <p:nvSpPr>
          <p:cNvPr id="9" name="TextBox 8">
            <a:extLst>
              <a:ext uri="{FF2B5EF4-FFF2-40B4-BE49-F238E27FC236}">
                <a16:creationId xmlns:a16="http://schemas.microsoft.com/office/drawing/2014/main" id="{2D0031D2-E8F8-ADF8-70F3-C3A47456B1F9}"/>
              </a:ext>
            </a:extLst>
          </p:cNvPr>
          <p:cNvSpPr txBox="1"/>
          <p:nvPr/>
        </p:nvSpPr>
        <p:spPr>
          <a:xfrm>
            <a:off x="724738" y="2135255"/>
            <a:ext cx="10815905"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Would Jesus Describe Me As A Worker In The Vineyard?  </a:t>
            </a:r>
          </a:p>
        </p:txBody>
      </p:sp>
      <p:sp>
        <p:nvSpPr>
          <p:cNvPr id="13" name="TextBox 12">
            <a:extLst>
              <a:ext uri="{FF2B5EF4-FFF2-40B4-BE49-F238E27FC236}">
                <a16:creationId xmlns:a16="http://schemas.microsoft.com/office/drawing/2014/main" id="{E8DFEC27-F5E3-BF58-C3D9-2A8E7406469C}"/>
              </a:ext>
            </a:extLst>
          </p:cNvPr>
          <p:cNvSpPr txBox="1"/>
          <p:nvPr/>
        </p:nvSpPr>
        <p:spPr>
          <a:xfrm>
            <a:off x="1225354" y="2858030"/>
            <a:ext cx="10140352" cy="236988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“Jesus Christ, who is the faithful witness, the firstborn from the dead, and the ruler of the kings of the earth. To him who loves us and has freed us from our sins by his blood, 6 and has made us to be a kingdom and priests to serve his God and Father—to him be glory and power forever and ever! Amen.” </a:t>
            </a:r>
          </a:p>
          <a:p>
            <a:pPr algn="r"/>
            <a:r>
              <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rPr>
              <a:t>Revelation 1:5-6 </a:t>
            </a:r>
          </a:p>
        </p:txBody>
      </p:sp>
      <p:sp>
        <p:nvSpPr>
          <p:cNvPr id="7" name="TextBox 6">
            <a:extLst>
              <a:ext uri="{FF2B5EF4-FFF2-40B4-BE49-F238E27FC236}">
                <a16:creationId xmlns:a16="http://schemas.microsoft.com/office/drawing/2014/main" id="{EB6BCF22-0D5C-7990-9B8C-DEEFC88E58D5}"/>
              </a:ext>
            </a:extLst>
          </p:cNvPr>
          <p:cNvSpPr txBox="1"/>
          <p:nvPr/>
        </p:nvSpPr>
        <p:spPr>
          <a:xfrm>
            <a:off x="1225354" y="3317406"/>
            <a:ext cx="10140352" cy="1200329"/>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“Why is any one of us remaining idle towards God? Has nothing yet had power to engage us in sacred service? Can we dare to say, ‘No man hath hired us?”</a:t>
            </a:r>
            <a:endPar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endParaRPr>
          </a:p>
        </p:txBody>
      </p:sp>
      <p:sp>
        <p:nvSpPr>
          <p:cNvPr id="10" name="TextBox 9">
            <a:extLst>
              <a:ext uri="{FF2B5EF4-FFF2-40B4-BE49-F238E27FC236}">
                <a16:creationId xmlns:a16="http://schemas.microsoft.com/office/drawing/2014/main" id="{05377E13-9BB9-2912-C368-CDA1C75458FB}"/>
              </a:ext>
            </a:extLst>
          </p:cNvPr>
          <p:cNvSpPr txBox="1"/>
          <p:nvPr/>
        </p:nvSpPr>
        <p:spPr>
          <a:xfrm>
            <a:off x="1225354" y="3502073"/>
            <a:ext cx="10140352" cy="830997"/>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“O land of rest for thee I sigh; When will the moment come, when I shall lay my armor by and dwell in peace at home.”</a:t>
            </a:r>
            <a:endParaRPr lang="en-US" sz="2800" b="1" dirty="0">
              <a:solidFill>
                <a:schemeClr val="bg1"/>
              </a:solidFill>
              <a:effectLst>
                <a:outerShdw blurRad="38100" dist="38100" dir="5400000" algn="ctr" rotWithShape="0">
                  <a:srgbClr val="000000">
                    <a:alpha val="99000"/>
                  </a:srgbClr>
                </a:outerShdw>
              </a:effectLst>
              <a:latin typeface="Nexa Bold" panose="02000000000000000000" pitchFamily="2" charset="0"/>
            </a:endParaRPr>
          </a:p>
        </p:txBody>
      </p:sp>
    </p:spTree>
    <p:extLst>
      <p:ext uri="{BB962C8B-B14F-4D97-AF65-F5344CB8AC3E}">
        <p14:creationId xmlns:p14="http://schemas.microsoft.com/office/powerpoint/2010/main" val="3767545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22" presetClass="exit" presetSubtype="4" fill="hold" grpId="1" nodeType="with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3" grpId="1" animBg="1"/>
      <p:bldP spid="7" grpId="0" animBg="1"/>
      <p:bldP spid="7"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Vineyard”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10565944"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Minor Point Of The Parable: “Laborers”</a:t>
            </a:r>
          </a:p>
        </p:txBody>
      </p:sp>
      <p:sp>
        <p:nvSpPr>
          <p:cNvPr id="9" name="TextBox 8">
            <a:extLst>
              <a:ext uri="{FF2B5EF4-FFF2-40B4-BE49-F238E27FC236}">
                <a16:creationId xmlns:a16="http://schemas.microsoft.com/office/drawing/2014/main" id="{2D0031D2-E8F8-ADF8-70F3-C3A47456B1F9}"/>
              </a:ext>
            </a:extLst>
          </p:cNvPr>
          <p:cNvSpPr txBox="1"/>
          <p:nvPr/>
        </p:nvSpPr>
        <p:spPr>
          <a:xfrm>
            <a:off x="582220" y="2152902"/>
            <a:ext cx="9809651"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Would Jesus Describe Me As A Worker In The Vineyard?  </a:t>
            </a:r>
          </a:p>
        </p:txBody>
      </p:sp>
      <p:sp>
        <p:nvSpPr>
          <p:cNvPr id="8" name="TextBox 7">
            <a:extLst>
              <a:ext uri="{FF2B5EF4-FFF2-40B4-BE49-F238E27FC236}">
                <a16:creationId xmlns:a16="http://schemas.microsoft.com/office/drawing/2014/main" id="{CD57AA26-08EF-3D89-0CCB-7D5E5E555B72}"/>
              </a:ext>
            </a:extLst>
          </p:cNvPr>
          <p:cNvSpPr txBox="1"/>
          <p:nvPr/>
        </p:nvSpPr>
        <p:spPr>
          <a:xfrm>
            <a:off x="1383591" y="2875632"/>
            <a:ext cx="7931859" cy="523220"/>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800" dirty="0">
                <a:solidFill>
                  <a:schemeClr val="bg1"/>
                </a:solidFill>
                <a:latin typeface="Nexa Light" panose="02000000000000000000" pitchFamily="2" charset="0"/>
              </a:rPr>
              <a:t>I. Telling The World About Jesus (Evangelizing) </a:t>
            </a:r>
          </a:p>
        </p:txBody>
      </p:sp>
      <p:sp>
        <p:nvSpPr>
          <p:cNvPr id="11" name="TextBox 10">
            <a:extLst>
              <a:ext uri="{FF2B5EF4-FFF2-40B4-BE49-F238E27FC236}">
                <a16:creationId xmlns:a16="http://schemas.microsoft.com/office/drawing/2014/main" id="{5A3E84C4-0A20-8EFC-219F-EB66DE3DFC61}"/>
              </a:ext>
            </a:extLst>
          </p:cNvPr>
          <p:cNvSpPr txBox="1"/>
          <p:nvPr/>
        </p:nvSpPr>
        <p:spPr>
          <a:xfrm>
            <a:off x="1391584" y="3587518"/>
            <a:ext cx="7931859" cy="523220"/>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800" dirty="0">
                <a:solidFill>
                  <a:schemeClr val="bg1"/>
                </a:solidFill>
                <a:latin typeface="Nexa Light" panose="02000000000000000000" pitchFamily="2" charset="0"/>
              </a:rPr>
              <a:t>II. Giving Out Cold Water (Serving)</a:t>
            </a:r>
          </a:p>
        </p:txBody>
      </p:sp>
      <p:sp>
        <p:nvSpPr>
          <p:cNvPr id="12" name="TextBox 11">
            <a:extLst>
              <a:ext uri="{FF2B5EF4-FFF2-40B4-BE49-F238E27FC236}">
                <a16:creationId xmlns:a16="http://schemas.microsoft.com/office/drawing/2014/main" id="{B6A7AF14-8C5E-263F-13A8-DBF211BA1CBE}"/>
              </a:ext>
            </a:extLst>
          </p:cNvPr>
          <p:cNvSpPr txBox="1"/>
          <p:nvPr/>
        </p:nvSpPr>
        <p:spPr>
          <a:xfrm>
            <a:off x="1391584" y="4299404"/>
            <a:ext cx="7931859" cy="523220"/>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800" dirty="0">
                <a:solidFill>
                  <a:schemeClr val="bg1"/>
                </a:solidFill>
                <a:latin typeface="Nexa Light" panose="02000000000000000000" pitchFamily="2" charset="0"/>
              </a:rPr>
              <a:t>III. Learning From The Master (Education)</a:t>
            </a:r>
          </a:p>
        </p:txBody>
      </p:sp>
    </p:spTree>
    <p:extLst>
      <p:ext uri="{BB962C8B-B14F-4D97-AF65-F5344CB8AC3E}">
        <p14:creationId xmlns:p14="http://schemas.microsoft.com/office/powerpoint/2010/main" val="2970770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344</Words>
  <Application>Microsoft Macintosh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2024-02-13T16:33:35Z</dcterms:created>
  <dcterms:modified xsi:type="dcterms:W3CDTF">2024-02-13T16:59:50Z</dcterms:modified>
</cp:coreProperties>
</file>