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259"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2C00-2DFA-27CD-D447-5B423A9C5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6125E-44CC-693A-C575-D3CEC80BD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558B0-53A3-6BBA-5DC7-93C32AC11CAD}"/>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7259FA08-923B-2A63-6442-0E07F00AB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BC11-11CE-9698-8DF7-CF81563DEBBF}"/>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367329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F2A0-A7EB-8571-E005-450AB7911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0A255-3DF8-C820-CBD3-E27EA37C4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AE1B1-EFDB-5220-C28F-3BF9E80B98E7}"/>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DACBD0A3-03D0-69BB-BEB2-D38C32072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387BF-2CE0-5A76-2194-10A3A4E10DB2}"/>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36950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8B8A0-9D8E-1A59-B48D-C91962A73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66BA2-4544-42BF-DB7A-6C6FE4519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8F576-F59A-9480-9B68-1DCC314AE806}"/>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2177BD7B-FD97-2E66-037C-5324A7AC9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DC655-2835-691D-8B4F-87C6E89FD67E}"/>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182774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3B73-1D2B-E901-8511-9371076B0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F5B75-FC58-27F2-0F7B-7F50F295A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0355E-6050-5192-1476-A8FDAC535BA9}"/>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5C2F1497-C452-BE3E-1BE4-1A5193245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DF6D0-0F8F-48CE-F5FB-43E23AFC0B30}"/>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647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6C34-D23F-5F4B-3D1F-B51924626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F2DA60-1C0A-0800-6B82-62C4C4170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30D8E-A9ED-3298-2E1F-B99C96F57B7B}"/>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8B2EDA42-4B14-59AF-9A90-042EBC2E3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A7BB2-85D8-C573-3232-FE110C0B47D9}"/>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404801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6A93-D8E6-AAA4-7B23-185F9737E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8722D-6E6E-E8F4-4242-64C9E6656B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8CBE7-4689-B4B6-2157-47D1C254B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540E03-E0FE-04DF-142B-12B49FAE5C46}"/>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6" name="Footer Placeholder 5">
            <a:extLst>
              <a:ext uri="{FF2B5EF4-FFF2-40B4-BE49-F238E27FC236}">
                <a16:creationId xmlns:a16="http://schemas.microsoft.com/office/drawing/2014/main" id="{E440937C-10A3-770A-18AF-28C667DFC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B4E34-C6FF-B25F-80F5-6DCCFA070624}"/>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1944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E710-69E1-0067-6B51-FAE8AA02FA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D2664-5F9A-60B1-D0C6-D588E6A07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67165-A1E2-0FA8-B551-B0FD3EAD45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7741E-6653-9E13-851F-3AC78F3DD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D877-EFB3-501E-12CE-F5EA5D0D6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0734E-43B8-E5BC-27A8-2441367D4720}"/>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8" name="Footer Placeholder 7">
            <a:extLst>
              <a:ext uri="{FF2B5EF4-FFF2-40B4-BE49-F238E27FC236}">
                <a16:creationId xmlns:a16="http://schemas.microsoft.com/office/drawing/2014/main" id="{0D9C5641-C496-07A0-6AF7-859EACBDB0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8A074-706B-1B3E-42FC-4783C536C790}"/>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289773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2BD2-BF98-EF56-819E-4C7C8AEB1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C9D47C-7ED7-ACD8-9FE7-1E233C392BF3}"/>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4" name="Footer Placeholder 3">
            <a:extLst>
              <a:ext uri="{FF2B5EF4-FFF2-40B4-BE49-F238E27FC236}">
                <a16:creationId xmlns:a16="http://schemas.microsoft.com/office/drawing/2014/main" id="{AF87D0FE-3503-EF5E-F76F-CBA1F13DBF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88856-91C8-CB0E-8151-C2A7D5B1EDD8}"/>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415444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F8292-8843-3B73-E055-FBB8EFE3E879}"/>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3" name="Footer Placeholder 2">
            <a:extLst>
              <a:ext uri="{FF2B5EF4-FFF2-40B4-BE49-F238E27FC236}">
                <a16:creationId xmlns:a16="http://schemas.microsoft.com/office/drawing/2014/main" id="{0E00CEA6-A7A0-2D98-C566-AF098CDE7B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5CEC9D-D3D6-9367-C57A-CBCB5C6AB78A}"/>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73852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DE47-1254-A7D3-A7F4-627007FCDF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4E8E2-17AD-0DF6-41C7-3B0283CD3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E28F7-45D6-6BBD-2C45-0A1B88CD7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437E8-8A81-9F2D-6E04-60CEA26E7206}"/>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6" name="Footer Placeholder 5">
            <a:extLst>
              <a:ext uri="{FF2B5EF4-FFF2-40B4-BE49-F238E27FC236}">
                <a16:creationId xmlns:a16="http://schemas.microsoft.com/office/drawing/2014/main" id="{1CBB8752-D55C-1C2C-6201-1B99E64AD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F985F-6149-F8E1-3F9F-3A5499038B82}"/>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384548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3450-F26A-5CC0-2803-9226C785B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876BA-FA70-10B6-72B0-B34D242E3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82483C-1FB4-F4F6-3E6C-1C2596EFA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A3C64-69D4-4992-6396-6ADC40373C15}"/>
              </a:ext>
            </a:extLst>
          </p:cNvPr>
          <p:cNvSpPr>
            <a:spLocks noGrp="1"/>
          </p:cNvSpPr>
          <p:nvPr>
            <p:ph type="dt" sz="half" idx="10"/>
          </p:nvPr>
        </p:nvSpPr>
        <p:spPr/>
        <p:txBody>
          <a:bodyPr/>
          <a:lstStyle/>
          <a:p>
            <a:fld id="{A40B9C32-5037-F642-BE5B-CFF09BB2278D}" type="datetimeFigureOut">
              <a:rPr lang="en-US" smtClean="0"/>
              <a:t>3/6/24</a:t>
            </a:fld>
            <a:endParaRPr lang="en-US"/>
          </a:p>
        </p:txBody>
      </p:sp>
      <p:sp>
        <p:nvSpPr>
          <p:cNvPr id="6" name="Footer Placeholder 5">
            <a:extLst>
              <a:ext uri="{FF2B5EF4-FFF2-40B4-BE49-F238E27FC236}">
                <a16:creationId xmlns:a16="http://schemas.microsoft.com/office/drawing/2014/main" id="{347CA274-F33C-0204-1C1B-59B8E82045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CDAA2-335B-D2EE-6BC8-AAAD3F9B7A7E}"/>
              </a:ext>
            </a:extLst>
          </p:cNvPr>
          <p:cNvSpPr>
            <a:spLocks noGrp="1"/>
          </p:cNvSpPr>
          <p:nvPr>
            <p:ph type="sldNum" sz="quarter" idx="12"/>
          </p:nvPr>
        </p:nvSpPr>
        <p:spPr/>
        <p:txBody>
          <a:bodyPr/>
          <a:lstStyle/>
          <a:p>
            <a:fld id="{876FC64B-28D7-964E-BEBE-F3BD60F411F9}" type="slidenum">
              <a:rPr lang="en-US" smtClean="0"/>
              <a:t>‹#›</a:t>
            </a:fld>
            <a:endParaRPr lang="en-US"/>
          </a:p>
        </p:txBody>
      </p:sp>
    </p:spTree>
    <p:extLst>
      <p:ext uri="{BB962C8B-B14F-4D97-AF65-F5344CB8AC3E}">
        <p14:creationId xmlns:p14="http://schemas.microsoft.com/office/powerpoint/2010/main" val="14726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2F08D-A373-8F70-AAE4-E8955D5C6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65C316-2713-183E-00D9-113AC42F23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34D1C-818F-09EB-D3DE-508065394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B9C32-5037-F642-BE5B-CFF09BB2278D}" type="datetimeFigureOut">
              <a:rPr lang="en-US" smtClean="0"/>
              <a:t>3/6/24</a:t>
            </a:fld>
            <a:endParaRPr lang="en-US"/>
          </a:p>
        </p:txBody>
      </p:sp>
      <p:sp>
        <p:nvSpPr>
          <p:cNvPr id="5" name="Footer Placeholder 4">
            <a:extLst>
              <a:ext uri="{FF2B5EF4-FFF2-40B4-BE49-F238E27FC236}">
                <a16:creationId xmlns:a16="http://schemas.microsoft.com/office/drawing/2014/main" id="{615D8537-4336-4703-586F-45E00DDCD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F6E84D-8555-B99D-FA7E-07D312DF7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FC64B-28D7-964E-BEBE-F3BD60F411F9}" type="slidenum">
              <a:rPr lang="en-US" smtClean="0"/>
              <a:t>‹#›</a:t>
            </a:fld>
            <a:endParaRPr lang="en-US"/>
          </a:p>
        </p:txBody>
      </p:sp>
    </p:spTree>
    <p:extLst>
      <p:ext uri="{BB962C8B-B14F-4D97-AF65-F5344CB8AC3E}">
        <p14:creationId xmlns:p14="http://schemas.microsoft.com/office/powerpoint/2010/main" val="328091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12388"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10 Virgins”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What’s The Context Of The Parable?</a:t>
            </a:r>
          </a:p>
        </p:txBody>
      </p:sp>
      <p:sp>
        <p:nvSpPr>
          <p:cNvPr id="7" name="TextBox 6">
            <a:extLst>
              <a:ext uri="{FF2B5EF4-FFF2-40B4-BE49-F238E27FC236}">
                <a16:creationId xmlns:a16="http://schemas.microsoft.com/office/drawing/2014/main" id="{505BB2D8-D551-1EA7-648A-3BDAADF959BE}"/>
              </a:ext>
            </a:extLst>
          </p:cNvPr>
          <p:cNvSpPr txBox="1"/>
          <p:nvPr/>
        </p:nvSpPr>
        <p:spPr>
          <a:xfrm>
            <a:off x="937468" y="2891607"/>
            <a:ext cx="10373959"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“For the Son of Man is going to come with his angels in the glory of his Father, and then he will repay each person according to what he has done.”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16:27</a:t>
            </a:r>
          </a:p>
        </p:txBody>
      </p:sp>
      <p:sp>
        <p:nvSpPr>
          <p:cNvPr id="10" name="TextBox 9">
            <a:extLst>
              <a:ext uri="{FF2B5EF4-FFF2-40B4-BE49-F238E27FC236}">
                <a16:creationId xmlns:a16="http://schemas.microsoft.com/office/drawing/2014/main" id="{66F383C5-40EF-4100-B443-EA024B4E0403}"/>
              </a:ext>
            </a:extLst>
          </p:cNvPr>
          <p:cNvSpPr txBox="1"/>
          <p:nvPr/>
        </p:nvSpPr>
        <p:spPr>
          <a:xfrm>
            <a:off x="906597" y="2121036"/>
            <a:ext cx="9917081"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The Second Coming Of Jesus</a:t>
            </a:r>
            <a:endParaRPr lang="en-US" sz="2800" u="sng" dirty="0">
              <a:solidFill>
                <a:schemeClr val="bg1"/>
              </a:solidFill>
              <a:effectLst>
                <a:outerShdw sx="1000" sy="1000" algn="ctr" rotWithShape="0">
                  <a:schemeClr val="bg1"/>
                </a:outerShdw>
              </a:effectLst>
              <a:latin typeface="Nexa Light" panose="02000000000000000000" pitchFamily="2" charset="0"/>
            </a:endParaRPr>
          </a:p>
        </p:txBody>
      </p:sp>
      <p:sp>
        <p:nvSpPr>
          <p:cNvPr id="12" name="TextBox 11">
            <a:extLst>
              <a:ext uri="{FF2B5EF4-FFF2-40B4-BE49-F238E27FC236}">
                <a16:creationId xmlns:a16="http://schemas.microsoft.com/office/drawing/2014/main" id="{A389489A-42BB-0756-B00E-C069E89BBEF9}"/>
              </a:ext>
            </a:extLst>
          </p:cNvPr>
          <p:cNvSpPr txBox="1"/>
          <p:nvPr/>
        </p:nvSpPr>
        <p:spPr>
          <a:xfrm>
            <a:off x="937468" y="2889839"/>
            <a:ext cx="10373960" cy="1200329"/>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“44 For this reason you also must be ready; for the Son of Man is coming at an hour when you do not think He will...”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24:44</a:t>
            </a:r>
          </a:p>
        </p:txBody>
      </p:sp>
      <p:sp>
        <p:nvSpPr>
          <p:cNvPr id="8" name="TextBox 7">
            <a:extLst>
              <a:ext uri="{FF2B5EF4-FFF2-40B4-BE49-F238E27FC236}">
                <a16:creationId xmlns:a16="http://schemas.microsoft.com/office/drawing/2014/main" id="{2C3C9865-B6E2-C179-47AE-B797910642AA}"/>
              </a:ext>
            </a:extLst>
          </p:cNvPr>
          <p:cNvSpPr txBox="1"/>
          <p:nvPr/>
        </p:nvSpPr>
        <p:spPr>
          <a:xfrm>
            <a:off x="931401" y="2858320"/>
            <a:ext cx="10373959"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“For whoever is ashamed of me and of my words in this adulterous and sinful generation, of him will the Son of Man also be ashamed when he comes in the glory of his Father with the holy angels.”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8:38</a:t>
            </a:r>
          </a:p>
        </p:txBody>
      </p:sp>
      <p:sp>
        <p:nvSpPr>
          <p:cNvPr id="9" name="TextBox 8">
            <a:extLst>
              <a:ext uri="{FF2B5EF4-FFF2-40B4-BE49-F238E27FC236}">
                <a16:creationId xmlns:a16="http://schemas.microsoft.com/office/drawing/2014/main" id="{3EF64217-4E42-B8F6-8881-9B14D8530652}"/>
              </a:ext>
            </a:extLst>
          </p:cNvPr>
          <p:cNvSpPr txBox="1"/>
          <p:nvPr/>
        </p:nvSpPr>
        <p:spPr>
          <a:xfrm>
            <a:off x="880570" y="2799987"/>
            <a:ext cx="9859755" cy="523220"/>
          </a:xfrm>
          <a:prstGeom prst="rect">
            <a:avLst/>
          </a:prstGeom>
          <a:solidFill>
            <a:srgbClr val="002060"/>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 It’s Going To Be A Day Of Final Judgment </a:t>
            </a:r>
          </a:p>
        </p:txBody>
      </p:sp>
      <p:sp>
        <p:nvSpPr>
          <p:cNvPr id="11" name="TextBox 10">
            <a:extLst>
              <a:ext uri="{FF2B5EF4-FFF2-40B4-BE49-F238E27FC236}">
                <a16:creationId xmlns:a16="http://schemas.microsoft.com/office/drawing/2014/main" id="{C13A3FCC-7C9C-1B7F-47A0-9305D50606D4}"/>
              </a:ext>
            </a:extLst>
          </p:cNvPr>
          <p:cNvSpPr txBox="1"/>
          <p:nvPr/>
        </p:nvSpPr>
        <p:spPr>
          <a:xfrm>
            <a:off x="880570" y="3489752"/>
            <a:ext cx="9859756" cy="523220"/>
          </a:xfrm>
          <a:prstGeom prst="rect">
            <a:avLst/>
          </a:prstGeom>
          <a:solidFill>
            <a:srgbClr val="002060"/>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II. It’s Going To Be A Date That Is Unknown &amp; Unexpected </a:t>
            </a:r>
          </a:p>
        </p:txBody>
      </p:sp>
      <p:sp>
        <p:nvSpPr>
          <p:cNvPr id="13" name="TextBox 12">
            <a:extLst>
              <a:ext uri="{FF2B5EF4-FFF2-40B4-BE49-F238E27FC236}">
                <a16:creationId xmlns:a16="http://schemas.microsoft.com/office/drawing/2014/main" id="{2AB84DDB-4A37-DC80-605E-B2DC6E191EAE}"/>
              </a:ext>
            </a:extLst>
          </p:cNvPr>
          <p:cNvSpPr txBox="1"/>
          <p:nvPr/>
        </p:nvSpPr>
        <p:spPr>
          <a:xfrm>
            <a:off x="931401" y="4509351"/>
            <a:ext cx="10373960"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most dangerous lie is not “There is no God,” not “there is no hell”; but the most dangerous lie of Satan is “there is no hurry.” It is no small thing to say “Jesus is not coming today or for several years,” because your system of prophecy demands it. We need to be ready for the imminent return of Jesus Christ.” </a:t>
            </a:r>
          </a:p>
        </p:txBody>
      </p:sp>
    </p:spTree>
    <p:extLst>
      <p:ext uri="{BB962C8B-B14F-4D97-AF65-F5344CB8AC3E}">
        <p14:creationId xmlns:p14="http://schemas.microsoft.com/office/powerpoint/2010/main" val="114732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2" presetClass="exit" presetSubtype="4" fill="hold" grpId="1" nodeType="with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xit" presetSubtype="21" fill="hold" grpId="1" nodeType="with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2" grpId="0" animBg="1"/>
      <p:bldP spid="12" grpId="1" animBg="1"/>
      <p:bldP spid="8" grpId="0" animBg="1"/>
      <p:bldP spid="8" grpId="1" animBg="1"/>
      <p:bldP spid="9"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10 Virgins” </a:t>
            </a:r>
          </a:p>
        </p:txBody>
      </p:sp>
      <p:sp>
        <p:nvSpPr>
          <p:cNvPr id="6" name="TextBox 5">
            <a:extLst>
              <a:ext uri="{FF2B5EF4-FFF2-40B4-BE49-F238E27FC236}">
                <a16:creationId xmlns:a16="http://schemas.microsoft.com/office/drawing/2014/main" id="{AB17C178-9E1A-A31F-A541-C63BB63E420E}"/>
              </a:ext>
            </a:extLst>
          </p:cNvPr>
          <p:cNvSpPr txBox="1"/>
          <p:nvPr/>
        </p:nvSpPr>
        <p:spPr>
          <a:xfrm>
            <a:off x="411587" y="1324601"/>
            <a:ext cx="11141585" cy="954107"/>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2 Observation From The Parable</a:t>
            </a:r>
          </a:p>
          <a:p>
            <a:pPr algn="ctr"/>
            <a:r>
              <a:rPr lang="en-US" dirty="0">
                <a:solidFill>
                  <a:schemeClr val="bg1"/>
                </a:solidFill>
                <a:effectLst>
                  <a:outerShdw blurRad="38100" dist="38100" dir="5400000" algn="ctr" rotWithShape="0">
                    <a:srgbClr val="000000">
                      <a:alpha val="99000"/>
                    </a:srgbClr>
                  </a:outerShdw>
                </a:effectLst>
                <a:latin typeface="Nexa Light" panose="02000000000000000000" pitchFamily="2" charset="0"/>
              </a:rPr>
              <a:t>-Supported By Scripture-</a:t>
            </a:r>
          </a:p>
        </p:txBody>
      </p:sp>
      <p:sp>
        <p:nvSpPr>
          <p:cNvPr id="9" name="TextBox 8">
            <a:extLst>
              <a:ext uri="{FF2B5EF4-FFF2-40B4-BE49-F238E27FC236}">
                <a16:creationId xmlns:a16="http://schemas.microsoft.com/office/drawing/2014/main" id="{2EBC7515-1CAB-5C4C-95BA-FB005D768925}"/>
              </a:ext>
            </a:extLst>
          </p:cNvPr>
          <p:cNvSpPr txBox="1"/>
          <p:nvPr/>
        </p:nvSpPr>
        <p:spPr>
          <a:xfrm>
            <a:off x="411587" y="2524832"/>
            <a:ext cx="11141585"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All Bridesmaids Expected That They Would Be At The Wedding </a:t>
            </a:r>
          </a:p>
        </p:txBody>
      </p:sp>
      <p:sp>
        <p:nvSpPr>
          <p:cNvPr id="11" name="TextBox 10">
            <a:extLst>
              <a:ext uri="{FF2B5EF4-FFF2-40B4-BE49-F238E27FC236}">
                <a16:creationId xmlns:a16="http://schemas.microsoft.com/office/drawing/2014/main" id="{3E5E2245-36E6-06C4-FD05-86F31CD4CF8A}"/>
              </a:ext>
            </a:extLst>
          </p:cNvPr>
          <p:cNvSpPr txBox="1"/>
          <p:nvPr/>
        </p:nvSpPr>
        <p:spPr>
          <a:xfrm>
            <a:off x="411587" y="3286729"/>
            <a:ext cx="11141584"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All Bridesmaids Waited Diligently For A Long Time</a:t>
            </a:r>
          </a:p>
        </p:txBody>
      </p:sp>
      <p:sp>
        <p:nvSpPr>
          <p:cNvPr id="7" name="TextBox 6">
            <a:extLst>
              <a:ext uri="{FF2B5EF4-FFF2-40B4-BE49-F238E27FC236}">
                <a16:creationId xmlns:a16="http://schemas.microsoft.com/office/drawing/2014/main" id="{97CD02B1-F007-8EEC-F25C-A6B93EDF0604}"/>
              </a:ext>
            </a:extLst>
          </p:cNvPr>
          <p:cNvSpPr txBox="1"/>
          <p:nvPr/>
        </p:nvSpPr>
        <p:spPr>
          <a:xfrm>
            <a:off x="411587" y="4165679"/>
            <a:ext cx="7296652"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“All ten are expecting to be at the feast, and until the moment comes there is no apparent difference between them – it is the crisis which will divide the ready from the unready.” </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10 Virgins”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Living Life Ready For Jesus To Come</a:t>
            </a:r>
          </a:p>
        </p:txBody>
      </p:sp>
      <p:sp>
        <p:nvSpPr>
          <p:cNvPr id="13" name="TextBox 12">
            <a:extLst>
              <a:ext uri="{FF2B5EF4-FFF2-40B4-BE49-F238E27FC236}">
                <a16:creationId xmlns:a16="http://schemas.microsoft.com/office/drawing/2014/main" id="{6B1F8019-870E-D271-2170-01151B968BD8}"/>
              </a:ext>
            </a:extLst>
          </p:cNvPr>
          <p:cNvSpPr txBox="1"/>
          <p:nvPr/>
        </p:nvSpPr>
        <p:spPr>
          <a:xfrm>
            <a:off x="582218" y="2126014"/>
            <a:ext cx="3739259"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Repent </a:t>
            </a:r>
          </a:p>
        </p:txBody>
      </p:sp>
      <p:sp>
        <p:nvSpPr>
          <p:cNvPr id="16" name="TextBox 15">
            <a:extLst>
              <a:ext uri="{FF2B5EF4-FFF2-40B4-BE49-F238E27FC236}">
                <a16:creationId xmlns:a16="http://schemas.microsoft.com/office/drawing/2014/main" id="{C3D6A6DF-B9EE-3BEB-15DC-1B9E9887ED70}"/>
              </a:ext>
            </a:extLst>
          </p:cNvPr>
          <p:cNvSpPr txBox="1"/>
          <p:nvPr/>
        </p:nvSpPr>
        <p:spPr>
          <a:xfrm>
            <a:off x="4747365" y="2268997"/>
            <a:ext cx="6591454"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 Lord is not slow to fulfill his promise as some count slowness, but is patient toward you, not wishing that any should perish, but that all should reach repentance.”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2 Peter 3:9</a:t>
            </a:r>
          </a:p>
        </p:txBody>
      </p:sp>
      <p:sp>
        <p:nvSpPr>
          <p:cNvPr id="7" name="TextBox 6">
            <a:extLst>
              <a:ext uri="{FF2B5EF4-FFF2-40B4-BE49-F238E27FC236}">
                <a16:creationId xmlns:a16="http://schemas.microsoft.com/office/drawing/2014/main" id="{16DF3C54-8D11-A9CC-F84F-BCF03F4C2B45}"/>
              </a:ext>
            </a:extLst>
          </p:cNvPr>
          <p:cNvSpPr txBox="1"/>
          <p:nvPr/>
        </p:nvSpPr>
        <p:spPr>
          <a:xfrm>
            <a:off x="582219" y="3023050"/>
            <a:ext cx="3739259"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Crucify  </a:t>
            </a:r>
          </a:p>
        </p:txBody>
      </p:sp>
      <p:sp>
        <p:nvSpPr>
          <p:cNvPr id="9" name="TextBox 8">
            <a:extLst>
              <a:ext uri="{FF2B5EF4-FFF2-40B4-BE49-F238E27FC236}">
                <a16:creationId xmlns:a16="http://schemas.microsoft.com/office/drawing/2014/main" id="{99D9386A-585E-1ED4-3680-B061A3B24DD2}"/>
              </a:ext>
            </a:extLst>
          </p:cNvPr>
          <p:cNvSpPr txBox="1"/>
          <p:nvPr/>
        </p:nvSpPr>
        <p:spPr>
          <a:xfrm>
            <a:off x="582220" y="3920086"/>
            <a:ext cx="3739259" cy="584775"/>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3200" dirty="0">
                <a:solidFill>
                  <a:schemeClr val="bg1"/>
                </a:solidFill>
                <a:effectLst>
                  <a:outerShdw sx="1000" sy="1000" algn="ctr" rotWithShape="0">
                    <a:schemeClr val="bg1"/>
                  </a:outerShdw>
                </a:effectLst>
                <a:latin typeface="Nexa Light" panose="02000000000000000000" pitchFamily="2" charset="0"/>
              </a:rPr>
              <a:t>Confess</a:t>
            </a:r>
          </a:p>
        </p:txBody>
      </p:sp>
      <p:sp>
        <p:nvSpPr>
          <p:cNvPr id="10" name="TextBox 9">
            <a:extLst>
              <a:ext uri="{FF2B5EF4-FFF2-40B4-BE49-F238E27FC236}">
                <a16:creationId xmlns:a16="http://schemas.microsoft.com/office/drawing/2014/main" id="{48B63661-8C06-4302-F152-EAD5CA0F79DC}"/>
              </a:ext>
            </a:extLst>
          </p:cNvPr>
          <p:cNvSpPr txBox="1"/>
          <p:nvPr/>
        </p:nvSpPr>
        <p:spPr>
          <a:xfrm>
            <a:off x="4747365" y="2439880"/>
            <a:ext cx="6591454"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“16 He who has believed and has been baptized shall be saved; but he who has disbelieved shall be condemned.”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Mark 16:16</a:t>
            </a:r>
          </a:p>
        </p:txBody>
      </p:sp>
      <p:sp>
        <p:nvSpPr>
          <p:cNvPr id="11" name="TextBox 10">
            <a:extLst>
              <a:ext uri="{FF2B5EF4-FFF2-40B4-BE49-F238E27FC236}">
                <a16:creationId xmlns:a16="http://schemas.microsoft.com/office/drawing/2014/main" id="{DF7D48A0-BF2C-8BD5-7FA0-5BE6B1629162}"/>
              </a:ext>
            </a:extLst>
          </p:cNvPr>
          <p:cNvSpPr txBox="1"/>
          <p:nvPr/>
        </p:nvSpPr>
        <p:spPr>
          <a:xfrm>
            <a:off x="4747365" y="2413551"/>
            <a:ext cx="6591454"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“If we confess our sins, he is faithful and just to forgive us our sins and to cleanse us from all unrighteousness.”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1 John 1:9</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xit" presetSubtype="21" fill="hold" grpId="1" nodeType="withEffect">
                                  <p:stCondLst>
                                    <p:cond delay="0"/>
                                  </p:stCondLst>
                                  <p:childTnLst>
                                    <p:animEffect transition="out" filter="barn(inVertical)">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xit" presetSubtype="21" fill="hold" grpId="1" nodeType="withEffect">
                                  <p:stCondLst>
                                    <p:cond delay="0"/>
                                  </p:stCondLst>
                                  <p:childTnLst>
                                    <p:animEffect transition="out" filter="barn(inVertic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P spid="7" grpId="0" animBg="1"/>
      <p:bldP spid="9" grpId="0" animBg="1"/>
      <p:bldP spid="10" grpId="0" animBg="1"/>
      <p:bldP spid="10" grpId="1"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409</Words>
  <Application>Microsoft Macintosh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2024-03-05T18:41:03Z</dcterms:created>
  <dcterms:modified xsi:type="dcterms:W3CDTF">2024-03-06T16:12:41Z</dcterms:modified>
</cp:coreProperties>
</file>