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67" r:id="rId4"/>
    <p:sldId id="259" r:id="rId5"/>
    <p:sldId id="264"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516F6-2458-3844-A700-E3EC4721CC2C}" type="datetimeFigureOut">
              <a:rPr lang="en-US" smtClean="0"/>
              <a:t>3/13/24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C039D-45A4-E043-BA47-DA712EC84E87}" type="slidenum">
              <a:rPr lang="en-US" smtClean="0"/>
              <a:t>‹#›</a:t>
            </a:fld>
            <a:endParaRPr lang="en-US"/>
          </a:p>
        </p:txBody>
      </p:sp>
    </p:spTree>
    <p:extLst>
      <p:ext uri="{BB962C8B-B14F-4D97-AF65-F5344CB8AC3E}">
        <p14:creationId xmlns:p14="http://schemas.microsoft.com/office/powerpoint/2010/main" val="290720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E4E78D-EAB4-F145-9F61-333B41F2FB1D}" type="slidenum">
              <a:rPr lang="en-US" smtClean="0"/>
              <a:t>1</a:t>
            </a:fld>
            <a:endParaRPr lang="en-US"/>
          </a:p>
        </p:txBody>
      </p:sp>
    </p:spTree>
    <p:extLst>
      <p:ext uri="{BB962C8B-B14F-4D97-AF65-F5344CB8AC3E}">
        <p14:creationId xmlns:p14="http://schemas.microsoft.com/office/powerpoint/2010/main" val="371252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1E91-8B96-C028-B482-B69177758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CF2C7F-6A8D-FBD0-5AD2-BB0A892D3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254F5D-6A69-CF66-3508-9D268369D678}"/>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5" name="Footer Placeholder 4">
            <a:extLst>
              <a:ext uri="{FF2B5EF4-FFF2-40B4-BE49-F238E27FC236}">
                <a16:creationId xmlns:a16="http://schemas.microsoft.com/office/drawing/2014/main" id="{51885948-B719-3436-8E2F-2FEBBAB47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7ED45-4635-E3FB-0CEE-F01C14A319D5}"/>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248667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1F1C-B3A2-C5FD-D1E2-93578882FB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B2CA8-13B5-EA37-172B-4D16347B15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39AFA-FF35-106A-D20A-D1427AA79A32}"/>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5" name="Footer Placeholder 4">
            <a:extLst>
              <a:ext uri="{FF2B5EF4-FFF2-40B4-BE49-F238E27FC236}">
                <a16:creationId xmlns:a16="http://schemas.microsoft.com/office/drawing/2014/main" id="{1BCD07F5-6B44-4F0F-92B4-C367AA4AC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D3482-C570-D7A8-33E7-84FDE79DD2FA}"/>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184319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5BCBE-9FD1-9CC8-859A-D535F96432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0C582-2B6C-8380-666A-7704E6C15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EC031-8588-4326-4E15-1E8D4200D2E5}"/>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5" name="Footer Placeholder 4">
            <a:extLst>
              <a:ext uri="{FF2B5EF4-FFF2-40B4-BE49-F238E27FC236}">
                <a16:creationId xmlns:a16="http://schemas.microsoft.com/office/drawing/2014/main" id="{4714E52D-BA34-C15C-51CD-48FFDE608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25967-5FA4-C3F4-B869-896D3662216A}"/>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99010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C1FC-20B4-1DCB-DE35-6753F546F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C7F02-82D1-AEFD-42DF-4E45A9D1B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FBA53-B639-3704-28B9-21D121E7B8E8}"/>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5" name="Footer Placeholder 4">
            <a:extLst>
              <a:ext uri="{FF2B5EF4-FFF2-40B4-BE49-F238E27FC236}">
                <a16:creationId xmlns:a16="http://schemas.microsoft.com/office/drawing/2014/main" id="{11D7E095-8749-F523-7FB5-B8B113FC0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B25E8-BE23-792E-C342-37FD37ABA709}"/>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39416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A7FE-AD30-F027-CB09-CB3FDE991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B97A8B-C1C5-F8D0-560B-72B387E45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3601E-7918-CDEA-6110-7775752D24EA}"/>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5" name="Footer Placeholder 4">
            <a:extLst>
              <a:ext uri="{FF2B5EF4-FFF2-40B4-BE49-F238E27FC236}">
                <a16:creationId xmlns:a16="http://schemas.microsoft.com/office/drawing/2014/main" id="{C0912FD6-4F1C-FD71-3D2F-0C763C418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8F68A-85D2-B5E1-1765-A3408FF99821}"/>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206632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8004-D6EF-810D-D230-E6451B320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19C02-B58E-B503-B97E-54B71007EB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E4D3B-4543-AAD4-2474-2C99FCE538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04BFE-8208-12BB-CFCB-F35851601DAD}"/>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6" name="Footer Placeholder 5">
            <a:extLst>
              <a:ext uri="{FF2B5EF4-FFF2-40B4-BE49-F238E27FC236}">
                <a16:creationId xmlns:a16="http://schemas.microsoft.com/office/drawing/2014/main" id="{F81A3BBC-4E8B-F6FA-31EA-B2A0510DA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3BE5E-2F52-5CF3-7DF8-99CB02FF43F7}"/>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205470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E908-FE16-F79B-C955-E32C06FEAC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5F920B-EDE4-ED99-B687-09BDF9479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00B09D-5BEC-A703-2B9C-0B3E0FEEF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C6D41-FE3F-A27F-A59E-252D2D1B7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A432C1-2FBA-1C85-9D4B-D26993727D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53338F-9136-036A-F785-BF5CFD2A615E}"/>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8" name="Footer Placeholder 7">
            <a:extLst>
              <a:ext uri="{FF2B5EF4-FFF2-40B4-BE49-F238E27FC236}">
                <a16:creationId xmlns:a16="http://schemas.microsoft.com/office/drawing/2014/main" id="{AE36D0BC-7D11-EC5E-B788-D5EFBB5804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547F52-7426-AF99-838B-873BADA55F5E}"/>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2195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CA20-5E21-E93E-CC51-B333CD7935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ABDCF-17B9-A3ED-54B3-7861AA76D90F}"/>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4" name="Footer Placeholder 3">
            <a:extLst>
              <a:ext uri="{FF2B5EF4-FFF2-40B4-BE49-F238E27FC236}">
                <a16:creationId xmlns:a16="http://schemas.microsoft.com/office/drawing/2014/main" id="{AAAAD887-CE83-E7F3-0430-569477114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B250C-FCE1-FCA8-D2A8-E25BDF215333}"/>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88859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DDBA6-E1B3-5A3A-1A88-7C9167E855CB}"/>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3" name="Footer Placeholder 2">
            <a:extLst>
              <a:ext uri="{FF2B5EF4-FFF2-40B4-BE49-F238E27FC236}">
                <a16:creationId xmlns:a16="http://schemas.microsoft.com/office/drawing/2014/main" id="{25962A2B-89A7-12D6-BF8F-EDC022787A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0DF05E-7574-1FEE-A949-BBFE487F90CF}"/>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419462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7D46-317E-9405-997C-FA520112D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C0BEBF-5A97-58CB-B017-7275151D9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5D21B2-F06C-7F03-660A-54E5939C2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B110C-DB86-DF42-FCD3-4B90EA340870}"/>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6" name="Footer Placeholder 5">
            <a:extLst>
              <a:ext uri="{FF2B5EF4-FFF2-40B4-BE49-F238E27FC236}">
                <a16:creationId xmlns:a16="http://schemas.microsoft.com/office/drawing/2014/main" id="{862F8EE3-4D70-FDBF-1934-5D89C0BC1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965D2-2ACD-2D3B-81A7-1DE265BFE8AC}"/>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211222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59A-FF39-7CB4-1B91-F22EC59CF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001AEF-4DFE-EA95-22BC-265C49468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982927-77F6-BDFD-711C-7CD164223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9DF6-8860-0C80-C3A7-18E4A411522C}"/>
              </a:ext>
            </a:extLst>
          </p:cNvPr>
          <p:cNvSpPr>
            <a:spLocks noGrp="1"/>
          </p:cNvSpPr>
          <p:nvPr>
            <p:ph type="dt" sz="half" idx="10"/>
          </p:nvPr>
        </p:nvSpPr>
        <p:spPr/>
        <p:txBody>
          <a:bodyPr/>
          <a:lstStyle/>
          <a:p>
            <a:fld id="{4A9940E2-E9A2-7646-8455-B4DBDE146097}" type="datetimeFigureOut">
              <a:rPr lang="en-US" smtClean="0"/>
              <a:t>3/13/24</a:t>
            </a:fld>
            <a:endParaRPr lang="en-US"/>
          </a:p>
        </p:txBody>
      </p:sp>
      <p:sp>
        <p:nvSpPr>
          <p:cNvPr id="6" name="Footer Placeholder 5">
            <a:extLst>
              <a:ext uri="{FF2B5EF4-FFF2-40B4-BE49-F238E27FC236}">
                <a16:creationId xmlns:a16="http://schemas.microsoft.com/office/drawing/2014/main" id="{E967AAE8-089B-964F-0AAE-EB13D13E4D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137D9-018A-9219-98CB-D82206998ADE}"/>
              </a:ext>
            </a:extLst>
          </p:cNvPr>
          <p:cNvSpPr>
            <a:spLocks noGrp="1"/>
          </p:cNvSpPr>
          <p:nvPr>
            <p:ph type="sldNum" sz="quarter" idx="12"/>
          </p:nvPr>
        </p:nvSpPr>
        <p:spPr/>
        <p:txBody>
          <a:bodyPr/>
          <a:lstStyle/>
          <a:p>
            <a:fld id="{D726BADE-F68F-2F4E-9D21-892DECAB9BD2}" type="slidenum">
              <a:rPr lang="en-US" smtClean="0"/>
              <a:t>‹#›</a:t>
            </a:fld>
            <a:endParaRPr lang="en-US"/>
          </a:p>
        </p:txBody>
      </p:sp>
    </p:spTree>
    <p:extLst>
      <p:ext uri="{BB962C8B-B14F-4D97-AF65-F5344CB8AC3E}">
        <p14:creationId xmlns:p14="http://schemas.microsoft.com/office/powerpoint/2010/main" val="19340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03F1C-BA09-4FB0-B269-29A498730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DCE8A4-4E8A-5310-8FFF-711230425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3C9FB-BE25-FE86-AB81-98A8F4769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940E2-E9A2-7646-8455-B4DBDE146097}" type="datetimeFigureOut">
              <a:rPr lang="en-US" smtClean="0"/>
              <a:t>3/13/24</a:t>
            </a:fld>
            <a:endParaRPr lang="en-US"/>
          </a:p>
        </p:txBody>
      </p:sp>
      <p:sp>
        <p:nvSpPr>
          <p:cNvPr id="5" name="Footer Placeholder 4">
            <a:extLst>
              <a:ext uri="{FF2B5EF4-FFF2-40B4-BE49-F238E27FC236}">
                <a16:creationId xmlns:a16="http://schemas.microsoft.com/office/drawing/2014/main" id="{7929DA3D-9E20-703F-40FA-1BCB9DF5B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0F1D2F-54D9-71C5-E5B9-F42C087A5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6BADE-F68F-2F4E-9D21-892DECAB9BD2}" type="slidenum">
              <a:rPr lang="en-US" smtClean="0"/>
              <a:t>‹#›</a:t>
            </a:fld>
            <a:endParaRPr lang="en-US"/>
          </a:p>
        </p:txBody>
      </p:sp>
    </p:spTree>
    <p:extLst>
      <p:ext uri="{BB962C8B-B14F-4D97-AF65-F5344CB8AC3E}">
        <p14:creationId xmlns:p14="http://schemas.microsoft.com/office/powerpoint/2010/main" val="995912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C76A-BE63-417C-697E-E722BF407EB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833BCE1-ABA7-B7BF-F8BD-2060BF0C40E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C7F2452-49E5-6E7A-E209-2FDCACD97A52}"/>
              </a:ext>
            </a:extLst>
          </p:cNvPr>
          <p:cNvPicPr>
            <a:picLocks noChangeAspect="1"/>
          </p:cNvPicPr>
          <p:nvPr/>
        </p:nvPicPr>
        <p:blipFill>
          <a:blip r:embed="rId3"/>
          <a:stretch>
            <a:fillRect/>
          </a:stretch>
        </p:blipFill>
        <p:spPr>
          <a:xfrm>
            <a:off x="0" y="2274"/>
            <a:ext cx="12192000" cy="6853451"/>
          </a:xfrm>
          <a:prstGeom prst="rect">
            <a:avLst/>
          </a:prstGeom>
          <a:scene3d>
            <a:camera prst="orthographicFront"/>
            <a:lightRig rig="twoPt" dir="t"/>
          </a:scene3d>
          <a:sp3d prstMaterial="dkEdge"/>
        </p:spPr>
      </p:pic>
      <p:sp>
        <p:nvSpPr>
          <p:cNvPr id="6" name="TextBox 5">
            <a:extLst>
              <a:ext uri="{FF2B5EF4-FFF2-40B4-BE49-F238E27FC236}">
                <a16:creationId xmlns:a16="http://schemas.microsoft.com/office/drawing/2014/main" id="{011837DF-2C79-FA6F-AECA-E742579889B3}"/>
              </a:ext>
            </a:extLst>
          </p:cNvPr>
          <p:cNvSpPr txBox="1"/>
          <p:nvPr/>
        </p:nvSpPr>
        <p:spPr>
          <a:xfrm>
            <a:off x="126891" y="5950010"/>
            <a:ext cx="11938218" cy="523220"/>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“10 Reasons Why America Is So Much Richer Than Other Rich Nations .”</a:t>
            </a:r>
          </a:p>
        </p:txBody>
      </p:sp>
      <p:sp>
        <p:nvSpPr>
          <p:cNvPr id="4" name="TextBox 3">
            <a:extLst>
              <a:ext uri="{FF2B5EF4-FFF2-40B4-BE49-F238E27FC236}">
                <a16:creationId xmlns:a16="http://schemas.microsoft.com/office/drawing/2014/main" id="{1CF9EF20-6F51-6087-0BDC-27EA96744C41}"/>
              </a:ext>
            </a:extLst>
          </p:cNvPr>
          <p:cNvSpPr txBox="1"/>
          <p:nvPr/>
        </p:nvSpPr>
        <p:spPr>
          <a:xfrm>
            <a:off x="176408" y="5153451"/>
            <a:ext cx="11585402" cy="1384995"/>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just"/>
            <a:r>
              <a:rPr lang="en-US" sz="2800" dirty="0">
                <a:solidFill>
                  <a:schemeClr val="bg1"/>
                </a:solidFill>
                <a:latin typeface="Nexa Light" panose="02000000000000000000" pitchFamily="2" charset="0"/>
              </a:rPr>
              <a:t>“$56,000 per household in the United States. The real GDP per capita in that same year was only $47,000 USD in Germany, $41,000 in France and the United Kingdom, and just $36,000 in Italy”</a:t>
            </a:r>
          </a:p>
        </p:txBody>
      </p:sp>
      <p:sp>
        <p:nvSpPr>
          <p:cNvPr id="7" name="TextBox 6">
            <a:extLst>
              <a:ext uri="{FF2B5EF4-FFF2-40B4-BE49-F238E27FC236}">
                <a16:creationId xmlns:a16="http://schemas.microsoft.com/office/drawing/2014/main" id="{969D8B1A-AD97-A46D-C7DB-45D01C7C93E7}"/>
              </a:ext>
            </a:extLst>
          </p:cNvPr>
          <p:cNvSpPr txBox="1"/>
          <p:nvPr/>
        </p:nvSpPr>
        <p:spPr>
          <a:xfrm>
            <a:off x="303299" y="4938008"/>
            <a:ext cx="11585402" cy="1815882"/>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just"/>
            <a:r>
              <a:rPr lang="en-US" sz="2800" dirty="0">
                <a:solidFill>
                  <a:schemeClr val="bg1"/>
                </a:solidFill>
                <a:latin typeface="Nexa Light" panose="02000000000000000000" pitchFamily="2" charset="0"/>
              </a:rPr>
              <a:t>“According to the latest research, between 691 million and 783 million people were chronically undernourished in 2022, an average of 735 million which is 122 million more people than in 2019 before the COVID-19 pandemic began.”</a:t>
            </a:r>
          </a:p>
        </p:txBody>
      </p:sp>
      <p:sp>
        <p:nvSpPr>
          <p:cNvPr id="8" name="TextBox 7">
            <a:extLst>
              <a:ext uri="{FF2B5EF4-FFF2-40B4-BE49-F238E27FC236}">
                <a16:creationId xmlns:a16="http://schemas.microsoft.com/office/drawing/2014/main" id="{D19ED5C5-E12D-B13C-4F68-8F0BAFAB8AEE}"/>
              </a:ext>
            </a:extLst>
          </p:cNvPr>
          <p:cNvSpPr txBox="1"/>
          <p:nvPr/>
        </p:nvSpPr>
        <p:spPr>
          <a:xfrm>
            <a:off x="303299" y="5734567"/>
            <a:ext cx="11585402"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just"/>
            <a:r>
              <a:rPr lang="en-US" sz="2800" dirty="0">
                <a:solidFill>
                  <a:schemeClr val="bg1"/>
                </a:solidFill>
                <a:latin typeface="Nexa Light" panose="02000000000000000000" pitchFamily="2" charset="0"/>
              </a:rPr>
              <a:t>“To be in the top 1% of the wealth in the countries of South Africa, Philippines, India, and Kenya you need only $175,000 net worth USD.”</a:t>
            </a:r>
          </a:p>
        </p:txBody>
      </p:sp>
    </p:spTree>
    <p:extLst>
      <p:ext uri="{BB962C8B-B14F-4D97-AF65-F5344CB8AC3E}">
        <p14:creationId xmlns:p14="http://schemas.microsoft.com/office/powerpoint/2010/main" val="311724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xit" presetSubtype="21" fill="hold" grpId="1" nodeType="withEffect">
                                  <p:stCondLst>
                                    <p:cond delay="0"/>
                                  </p:stCondLst>
                                  <p:childTnLst>
                                    <p:animEffect transition="out" filter="barn(inVertic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xit" presetSubtype="21" fill="hold" grpId="1" nodeType="withEffect">
                                  <p:stCondLst>
                                    <p:cond delay="0"/>
                                  </p:stCondLst>
                                  <p:childTnLst>
                                    <p:animEffect transition="out" filter="barn(inVertical)">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0"/>
            <a:ext cx="12192000" cy="6853451"/>
          </a:xfrm>
          <a:prstGeom prst="rect">
            <a:avLst/>
          </a:prstGeom>
        </p:spPr>
      </p:pic>
      <p:sp>
        <p:nvSpPr>
          <p:cNvPr id="7" name="TextBox 6">
            <a:extLst>
              <a:ext uri="{FF2B5EF4-FFF2-40B4-BE49-F238E27FC236}">
                <a16:creationId xmlns:a16="http://schemas.microsoft.com/office/drawing/2014/main" id="{6D709D26-C0EA-4942-FA6F-006CCBA3FB96}"/>
              </a:ext>
            </a:extLst>
          </p:cNvPr>
          <p:cNvSpPr txBox="1"/>
          <p:nvPr/>
        </p:nvSpPr>
        <p:spPr>
          <a:xfrm>
            <a:off x="1279220" y="1971083"/>
            <a:ext cx="9633559" cy="3416320"/>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“18 A ruler questioned Him, saying, “Good Teacher, what shall I do to inherit eternal life?” 19 And Jesus said to him, “Why do you call Me good? No one is good except God alone. 20 You know the commandments, ‘Do not commit adultery, Do not murder, Do not steal, Do not bear false witness, Honor your father and mother.’” 21 And he said, “All these things I have kept from my youth.” 22 When Jesus heard this, He said to him, “One thing you still lack; sell all that you possess and distribute it to the poor, and you shall have treasure in heaven; and come, follow Me.” </a:t>
            </a:r>
          </a:p>
        </p:txBody>
      </p:sp>
      <p:sp>
        <p:nvSpPr>
          <p:cNvPr id="2" name="TextBox 1">
            <a:extLst>
              <a:ext uri="{FF2B5EF4-FFF2-40B4-BE49-F238E27FC236}">
                <a16:creationId xmlns:a16="http://schemas.microsoft.com/office/drawing/2014/main" id="{691C6955-2317-0903-785D-E1899BDEB9FB}"/>
              </a:ext>
            </a:extLst>
          </p:cNvPr>
          <p:cNvSpPr txBox="1"/>
          <p:nvPr/>
        </p:nvSpPr>
        <p:spPr>
          <a:xfrm>
            <a:off x="1279219" y="1971083"/>
            <a:ext cx="9633559" cy="3046988"/>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“23 But when he had heard these things, he became very sad, for he was extremely rich. 24 And Jesus looked at him and said, “How hard it is for those who are wealthy to enter the kingdom of God! 25 For it is easier for a camel to go through the eye of a needle than for a rich man to enter the kingdom of God.” 26 They who heard it said, “Then who can be saved?” 27 But He said, “The things that are impossible with people are possible with God .”</a:t>
            </a:r>
          </a:p>
          <a:p>
            <a:pPr algn="r"/>
            <a:r>
              <a:rPr lang="en-US" sz="2400" b="1" dirty="0">
                <a:solidFill>
                  <a:schemeClr val="bg1"/>
                </a:solidFill>
                <a:latin typeface="Nexa Bold" panose="02000000000000000000" pitchFamily="2" charset="0"/>
              </a:rPr>
              <a:t>Luke 18:18-27 </a:t>
            </a:r>
          </a:p>
        </p:txBody>
      </p:sp>
      <p:sp>
        <p:nvSpPr>
          <p:cNvPr id="4" name="TextBox 3">
            <a:extLst>
              <a:ext uri="{FF2B5EF4-FFF2-40B4-BE49-F238E27FC236}">
                <a16:creationId xmlns:a16="http://schemas.microsoft.com/office/drawing/2014/main" id="{E16E3C7E-33E3-401A-1A20-4A9FC7DE095C}"/>
              </a:ext>
            </a:extLst>
          </p:cNvPr>
          <p:cNvSpPr txBox="1"/>
          <p:nvPr/>
        </p:nvSpPr>
        <p:spPr>
          <a:xfrm>
            <a:off x="781734" y="2725136"/>
            <a:ext cx="8850389" cy="954107"/>
          </a:xfrm>
          <a:prstGeom prst="rect">
            <a:avLst/>
          </a:prstGeom>
          <a:solidFill>
            <a:srgbClr val="2C2C2C"/>
          </a:solidFill>
          <a:ln w="38100">
            <a:solidFill>
              <a:srgbClr val="F06637"/>
            </a:solidFill>
          </a:ln>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Thanks, Be To God Despite Us Being Rich We Can Be Saved &amp; Overcome The Challenges Of Wealth </a:t>
            </a:r>
          </a:p>
        </p:txBody>
      </p:sp>
      <p:sp>
        <p:nvSpPr>
          <p:cNvPr id="5" name="TextBox 4">
            <a:extLst>
              <a:ext uri="{FF2B5EF4-FFF2-40B4-BE49-F238E27FC236}">
                <a16:creationId xmlns:a16="http://schemas.microsoft.com/office/drawing/2014/main" id="{2542CC2A-53AE-4E43-8CA5-0E5B0D6C1754}"/>
              </a:ext>
            </a:extLst>
          </p:cNvPr>
          <p:cNvSpPr txBox="1"/>
          <p:nvPr/>
        </p:nvSpPr>
        <p:spPr>
          <a:xfrm>
            <a:off x="781734" y="3935213"/>
            <a:ext cx="8850389" cy="954107"/>
          </a:xfrm>
          <a:prstGeom prst="rect">
            <a:avLst/>
          </a:prstGeom>
          <a:solidFill>
            <a:srgbClr val="2C2C2C"/>
          </a:solidFill>
          <a:ln w="38100">
            <a:solidFill>
              <a:srgbClr val="F06637"/>
            </a:solidFill>
          </a:ln>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To Overcome The Difficulties That Money Brings We Need To Be Honest With Ourselves &amp; Be On Guard</a:t>
            </a:r>
          </a:p>
        </p:txBody>
      </p:sp>
    </p:spTree>
    <p:extLst>
      <p:ext uri="{BB962C8B-B14F-4D97-AF65-F5344CB8AC3E}">
        <p14:creationId xmlns:p14="http://schemas.microsoft.com/office/powerpoint/2010/main" val="1981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xit" presetSubtype="21" fill="hold" grpId="1" nodeType="withEffect">
                                  <p:stCondLst>
                                    <p:cond delay="0"/>
                                  </p:stCondLst>
                                  <p:childTnLst>
                                    <p:animEffect transition="out" filter="barn(inVertic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4549"/>
            <a:ext cx="12192000" cy="6853451"/>
          </a:xfrm>
          <a:prstGeom prst="rect">
            <a:avLst/>
          </a:prstGeom>
        </p:spPr>
      </p:pic>
      <p:sp>
        <p:nvSpPr>
          <p:cNvPr id="7" name="TextBox 6">
            <a:extLst>
              <a:ext uri="{FF2B5EF4-FFF2-40B4-BE49-F238E27FC236}">
                <a16:creationId xmlns:a16="http://schemas.microsoft.com/office/drawing/2014/main" id="{9F987360-EEB9-23B3-AAA9-320F25A7145A}"/>
              </a:ext>
            </a:extLst>
          </p:cNvPr>
          <p:cNvSpPr txBox="1"/>
          <p:nvPr/>
        </p:nvSpPr>
        <p:spPr>
          <a:xfrm>
            <a:off x="1866641" y="1958414"/>
            <a:ext cx="8458717" cy="3416320"/>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22 He who has an ear, let him hear what the Spirit says to the churches .”</a:t>
            </a:r>
          </a:p>
          <a:p>
            <a:pPr algn="r"/>
            <a:r>
              <a:rPr lang="en-US" sz="2400" dirty="0">
                <a:solidFill>
                  <a:schemeClr val="bg1"/>
                </a:solidFill>
                <a:latin typeface="Nexa Light" panose="02000000000000000000" pitchFamily="2" charset="0"/>
              </a:rPr>
              <a:t> Revelation 3:19-22</a:t>
            </a:r>
          </a:p>
        </p:txBody>
      </p:sp>
    </p:spTree>
    <p:extLst>
      <p:ext uri="{BB962C8B-B14F-4D97-AF65-F5344CB8AC3E}">
        <p14:creationId xmlns:p14="http://schemas.microsoft.com/office/powerpoint/2010/main" val="9455535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6592"/>
            <a:ext cx="12192000" cy="6853451"/>
          </a:xfrm>
          <a:prstGeom prst="rect">
            <a:avLst/>
          </a:prstGeom>
        </p:spPr>
      </p:pic>
      <p:sp>
        <p:nvSpPr>
          <p:cNvPr id="4" name="TextBox 3">
            <a:extLst>
              <a:ext uri="{FF2B5EF4-FFF2-40B4-BE49-F238E27FC236}">
                <a16:creationId xmlns:a16="http://schemas.microsoft.com/office/drawing/2014/main" id="{9FAE8A31-ADA4-6639-CE07-BE0BD0B462F2}"/>
              </a:ext>
            </a:extLst>
          </p:cNvPr>
          <p:cNvSpPr txBox="1"/>
          <p:nvPr/>
        </p:nvSpPr>
        <p:spPr>
          <a:xfrm>
            <a:off x="159511" y="2017102"/>
            <a:ext cx="9398826"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Laodicea’s Performance Review: A Lukewarm Church  </a:t>
            </a:r>
          </a:p>
        </p:txBody>
      </p:sp>
      <p:sp>
        <p:nvSpPr>
          <p:cNvPr id="8" name="TextBox 7">
            <a:extLst>
              <a:ext uri="{FF2B5EF4-FFF2-40B4-BE49-F238E27FC236}">
                <a16:creationId xmlns:a16="http://schemas.microsoft.com/office/drawing/2014/main" id="{5337F58D-56C1-4C6F-C8ED-46EE890DBFAE}"/>
              </a:ext>
            </a:extLst>
          </p:cNvPr>
          <p:cNvSpPr txBox="1"/>
          <p:nvPr/>
        </p:nvSpPr>
        <p:spPr>
          <a:xfrm>
            <a:off x="1116904" y="2644703"/>
            <a:ext cx="9958191" cy="2677656"/>
          </a:xfrm>
          <a:prstGeom prst="rect">
            <a:avLst/>
          </a:prstGeom>
          <a:solidFill>
            <a:srgbClr val="2C2C2C">
              <a:alpha val="50000"/>
            </a:srgbClr>
          </a:solidFill>
        </p:spPr>
        <p:txBody>
          <a:bodyPr wrap="square" rtlCol="0">
            <a:spAutoFit/>
          </a:bodyPr>
          <a:lstStyle/>
          <a:p>
            <a:pPr algn="just"/>
            <a:r>
              <a:rPr lang="en-US" sz="2400" dirty="0">
                <a:solidFill>
                  <a:schemeClr val="bg1"/>
                </a:solidFill>
                <a:latin typeface="Nexa Light" panose="02000000000000000000" pitchFamily="2" charset="0"/>
              </a:rPr>
              <a:t>“15 ‘I know your deeds, that you are neither cold nor hot; I wish that you were cold or hot. 16 So because you are lukewarm, and neither hot nor cold, I will spit you out of My mouth. 17 Because you say, “I am rich, and have become wealthy, and have need of nothing,” and you do not know that you are wretched and miserable and poor and blind and naked.”</a:t>
            </a:r>
          </a:p>
          <a:p>
            <a:pPr algn="r"/>
            <a:r>
              <a:rPr lang="en-US" sz="2400" dirty="0">
                <a:solidFill>
                  <a:schemeClr val="bg1"/>
                </a:solidFill>
                <a:latin typeface="Nexa Light" panose="02000000000000000000" pitchFamily="2" charset="0"/>
              </a:rPr>
              <a:t> </a:t>
            </a:r>
            <a:r>
              <a:rPr lang="en-US" sz="2400" b="1" dirty="0">
                <a:solidFill>
                  <a:schemeClr val="bg1"/>
                </a:solidFill>
                <a:latin typeface="Nexa Bold" panose="02000000000000000000" pitchFamily="2" charset="0"/>
              </a:rPr>
              <a:t>Revelation 3:15-17</a:t>
            </a:r>
          </a:p>
        </p:txBody>
      </p:sp>
    </p:spTree>
    <p:extLst>
      <p:ext uri="{BB962C8B-B14F-4D97-AF65-F5344CB8AC3E}">
        <p14:creationId xmlns:p14="http://schemas.microsoft.com/office/powerpoint/2010/main" val="2982473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6592"/>
            <a:ext cx="12192000" cy="6853451"/>
          </a:xfrm>
          <a:prstGeom prst="rect">
            <a:avLst/>
          </a:prstGeom>
        </p:spPr>
      </p:pic>
      <p:sp>
        <p:nvSpPr>
          <p:cNvPr id="5" name="TextBox 4">
            <a:extLst>
              <a:ext uri="{FF2B5EF4-FFF2-40B4-BE49-F238E27FC236}">
                <a16:creationId xmlns:a16="http://schemas.microsoft.com/office/drawing/2014/main" id="{4A062299-83D5-6695-CB67-DA785CE6BC54}"/>
              </a:ext>
            </a:extLst>
          </p:cNvPr>
          <p:cNvSpPr txBox="1"/>
          <p:nvPr/>
        </p:nvSpPr>
        <p:spPr>
          <a:xfrm>
            <a:off x="319022" y="2567122"/>
            <a:ext cx="6703138"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b="1" dirty="0">
                <a:solidFill>
                  <a:schemeClr val="bg1"/>
                </a:solidFill>
                <a:latin typeface="Nexa Bold" panose="02000000000000000000" pitchFamily="2" charset="0"/>
              </a:rPr>
              <a:t>We Must Look In The Mirror &amp; See Our Walk Of Faith For What It Truly Is </a:t>
            </a:r>
          </a:p>
        </p:txBody>
      </p:sp>
      <p:sp>
        <p:nvSpPr>
          <p:cNvPr id="9" name="TextBox 8">
            <a:extLst>
              <a:ext uri="{FF2B5EF4-FFF2-40B4-BE49-F238E27FC236}">
                <a16:creationId xmlns:a16="http://schemas.microsoft.com/office/drawing/2014/main" id="{08576210-58B2-C25C-12D1-6BB6B1CE50AD}"/>
              </a:ext>
            </a:extLst>
          </p:cNvPr>
          <p:cNvSpPr txBox="1"/>
          <p:nvPr/>
        </p:nvSpPr>
        <p:spPr>
          <a:xfrm>
            <a:off x="2016690" y="3928427"/>
            <a:ext cx="9043792" cy="1569660"/>
          </a:xfrm>
          <a:prstGeom prst="rect">
            <a:avLst/>
          </a:prstGeom>
          <a:solidFill>
            <a:srgbClr val="2C2C2C">
              <a:alpha val="50000"/>
            </a:srgbClr>
          </a:solidFill>
        </p:spPr>
        <p:txBody>
          <a:bodyPr wrap="square" rtlCol="0">
            <a:spAutoFit/>
          </a:bodyPr>
          <a:lstStyle/>
          <a:p>
            <a:pPr algn="just"/>
            <a:r>
              <a:rPr lang="en-US" sz="2400" dirty="0">
                <a:solidFill>
                  <a:schemeClr val="bg1"/>
                </a:solidFill>
                <a:latin typeface="Nexa Light" panose="02000000000000000000" pitchFamily="2" charset="0"/>
              </a:rPr>
              <a:t>“17 Because you say, “I am rich, and have become wealthy, and have need of nothing,” and you do not know that you are wretched and miserable and poor and blind and naked .”</a:t>
            </a:r>
          </a:p>
          <a:p>
            <a:pPr algn="r"/>
            <a:r>
              <a:rPr lang="en-US" sz="2400" dirty="0">
                <a:solidFill>
                  <a:schemeClr val="bg1"/>
                </a:solidFill>
                <a:latin typeface="Nexa Light" panose="02000000000000000000" pitchFamily="2" charset="0"/>
              </a:rPr>
              <a:t> </a:t>
            </a:r>
            <a:r>
              <a:rPr lang="en-US" sz="2400" b="1" dirty="0">
                <a:solidFill>
                  <a:schemeClr val="bg1"/>
                </a:solidFill>
                <a:latin typeface="Nexa Bold" panose="02000000000000000000" pitchFamily="2" charset="0"/>
              </a:rPr>
              <a:t>Revelation 3:17</a:t>
            </a:r>
          </a:p>
        </p:txBody>
      </p:sp>
      <p:sp>
        <p:nvSpPr>
          <p:cNvPr id="8" name="TextBox 7">
            <a:extLst>
              <a:ext uri="{FF2B5EF4-FFF2-40B4-BE49-F238E27FC236}">
                <a16:creationId xmlns:a16="http://schemas.microsoft.com/office/drawing/2014/main" id="{BEF0FDE4-2E20-8766-31EE-014D7540656D}"/>
              </a:ext>
            </a:extLst>
          </p:cNvPr>
          <p:cNvSpPr txBox="1"/>
          <p:nvPr/>
        </p:nvSpPr>
        <p:spPr>
          <a:xfrm>
            <a:off x="319022" y="2008379"/>
            <a:ext cx="10072166"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Laodicea’s Performance Review: How To Become On Fire Again? </a:t>
            </a:r>
          </a:p>
        </p:txBody>
      </p:sp>
      <p:sp>
        <p:nvSpPr>
          <p:cNvPr id="10" name="TextBox 9">
            <a:extLst>
              <a:ext uri="{FF2B5EF4-FFF2-40B4-BE49-F238E27FC236}">
                <a16:creationId xmlns:a16="http://schemas.microsoft.com/office/drawing/2014/main" id="{123B2723-DBCB-F366-4AC0-EF407D66C55D}"/>
              </a:ext>
            </a:extLst>
          </p:cNvPr>
          <p:cNvSpPr txBox="1"/>
          <p:nvPr/>
        </p:nvSpPr>
        <p:spPr>
          <a:xfrm>
            <a:off x="319022" y="3682905"/>
            <a:ext cx="6703138"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b="1" dirty="0">
                <a:solidFill>
                  <a:schemeClr val="bg1"/>
                </a:solidFill>
                <a:latin typeface="Nexa Bold" panose="02000000000000000000" pitchFamily="2" charset="0"/>
              </a:rPr>
              <a:t>We Need To Realize We In Need…</a:t>
            </a:r>
          </a:p>
          <a:p>
            <a:pPr algn="ctr"/>
            <a:r>
              <a:rPr lang="en-US" sz="2800" b="1" dirty="0">
                <a:solidFill>
                  <a:schemeClr val="bg1"/>
                </a:solidFill>
                <a:latin typeface="Nexa Bold" panose="02000000000000000000" pitchFamily="2" charset="0"/>
              </a:rPr>
              <a:t>We Are Bankrupt Without God </a:t>
            </a:r>
          </a:p>
        </p:txBody>
      </p:sp>
      <p:sp>
        <p:nvSpPr>
          <p:cNvPr id="11" name="TextBox 10">
            <a:extLst>
              <a:ext uri="{FF2B5EF4-FFF2-40B4-BE49-F238E27FC236}">
                <a16:creationId xmlns:a16="http://schemas.microsoft.com/office/drawing/2014/main" id="{9D4F24CC-DEA8-E559-17C5-E69F510BD255}"/>
              </a:ext>
            </a:extLst>
          </p:cNvPr>
          <p:cNvSpPr txBox="1"/>
          <p:nvPr/>
        </p:nvSpPr>
        <p:spPr>
          <a:xfrm>
            <a:off x="7022160" y="2569546"/>
            <a:ext cx="5111777" cy="2308324"/>
          </a:xfrm>
          <a:prstGeom prst="rect">
            <a:avLst/>
          </a:prstGeom>
          <a:solidFill>
            <a:srgbClr val="2C2C2C">
              <a:alpha val="50000"/>
            </a:srgbClr>
          </a:solidFill>
        </p:spPr>
        <p:txBody>
          <a:bodyPr wrap="square" rtlCol="0">
            <a:spAutoFit/>
          </a:bodyPr>
          <a:lstStyle/>
          <a:p>
            <a:pPr algn="just"/>
            <a:r>
              <a:rPr lang="en-US" sz="2400" dirty="0">
                <a:solidFill>
                  <a:schemeClr val="bg1"/>
                </a:solidFill>
                <a:latin typeface="Nexa Light" panose="02000000000000000000" pitchFamily="2" charset="0"/>
              </a:rPr>
              <a:t>“17 Command those who are rich in this present age not to be haughty, nor to trust in uncertain riches but in the living God, who gives us richly all things to enjoy .”</a:t>
            </a:r>
          </a:p>
          <a:p>
            <a:pPr algn="r"/>
            <a:r>
              <a:rPr lang="en-US" sz="2400" dirty="0">
                <a:solidFill>
                  <a:schemeClr val="bg1"/>
                </a:solidFill>
                <a:latin typeface="Nexa Light" panose="02000000000000000000" pitchFamily="2" charset="0"/>
              </a:rPr>
              <a:t> </a:t>
            </a:r>
            <a:r>
              <a:rPr lang="en-US" sz="2400" b="1" dirty="0">
                <a:solidFill>
                  <a:schemeClr val="bg1"/>
                </a:solidFill>
                <a:latin typeface="Nexa Bold" panose="02000000000000000000" pitchFamily="2" charset="0"/>
              </a:rPr>
              <a:t>1 Timothy 6:17</a:t>
            </a:r>
          </a:p>
        </p:txBody>
      </p:sp>
      <p:sp>
        <p:nvSpPr>
          <p:cNvPr id="12" name="TextBox 11">
            <a:extLst>
              <a:ext uri="{FF2B5EF4-FFF2-40B4-BE49-F238E27FC236}">
                <a16:creationId xmlns:a16="http://schemas.microsoft.com/office/drawing/2014/main" id="{D7CDFA93-19EC-6B0F-445E-AF95811CC332}"/>
              </a:ext>
            </a:extLst>
          </p:cNvPr>
          <p:cNvSpPr txBox="1"/>
          <p:nvPr/>
        </p:nvSpPr>
        <p:spPr>
          <a:xfrm>
            <a:off x="7022160" y="2788332"/>
            <a:ext cx="5111777" cy="1938992"/>
          </a:xfrm>
          <a:prstGeom prst="rect">
            <a:avLst/>
          </a:prstGeom>
          <a:solidFill>
            <a:srgbClr val="2C2C2C">
              <a:alpha val="50000"/>
            </a:srgbClr>
          </a:solidFill>
        </p:spPr>
        <p:txBody>
          <a:bodyPr wrap="square" rtlCol="0">
            <a:spAutoFit/>
          </a:bodyPr>
          <a:lstStyle/>
          <a:p>
            <a:pPr algn="just"/>
            <a:r>
              <a:rPr lang="en-US" sz="2400" dirty="0">
                <a:solidFill>
                  <a:schemeClr val="bg1"/>
                </a:solidFill>
                <a:latin typeface="Nexa Light" panose="02000000000000000000" pitchFamily="2" charset="0"/>
              </a:rPr>
              <a:t>“If any of you lacks wisdom, let him ask of God, who gives to all liberally and without reproach, and it will be given to him.”</a:t>
            </a:r>
          </a:p>
          <a:p>
            <a:pPr algn="r"/>
            <a:r>
              <a:rPr lang="en-US" sz="2400" dirty="0">
                <a:solidFill>
                  <a:schemeClr val="bg1"/>
                </a:solidFill>
                <a:latin typeface="Nexa Light" panose="02000000000000000000" pitchFamily="2" charset="0"/>
              </a:rPr>
              <a:t> </a:t>
            </a:r>
            <a:r>
              <a:rPr lang="en-US" sz="2400" b="1" dirty="0">
                <a:solidFill>
                  <a:schemeClr val="bg1"/>
                </a:solidFill>
                <a:latin typeface="Nexa Bold" panose="02000000000000000000" pitchFamily="2" charset="0"/>
              </a:rPr>
              <a:t>James 1:5</a:t>
            </a:r>
          </a:p>
        </p:txBody>
      </p:sp>
      <p:sp>
        <p:nvSpPr>
          <p:cNvPr id="13" name="TextBox 12">
            <a:extLst>
              <a:ext uri="{FF2B5EF4-FFF2-40B4-BE49-F238E27FC236}">
                <a16:creationId xmlns:a16="http://schemas.microsoft.com/office/drawing/2014/main" id="{0F986094-9B97-7B15-57E7-77E1641DE08D}"/>
              </a:ext>
            </a:extLst>
          </p:cNvPr>
          <p:cNvSpPr txBox="1"/>
          <p:nvPr/>
        </p:nvSpPr>
        <p:spPr>
          <a:xfrm>
            <a:off x="7051191" y="2636464"/>
            <a:ext cx="5111777" cy="3046988"/>
          </a:xfrm>
          <a:prstGeom prst="rect">
            <a:avLst/>
          </a:prstGeom>
          <a:solidFill>
            <a:srgbClr val="2C2C2C">
              <a:alpha val="50000"/>
            </a:srgbClr>
          </a:solidFill>
        </p:spPr>
        <p:txBody>
          <a:bodyPr wrap="square" rtlCol="0">
            <a:spAutoFit/>
          </a:bodyPr>
          <a:lstStyle/>
          <a:p>
            <a:pPr algn="just"/>
            <a:r>
              <a:rPr lang="en-US" sz="2400" dirty="0">
                <a:solidFill>
                  <a:schemeClr val="bg1"/>
                </a:solidFill>
                <a:latin typeface="Nexa Light" panose="02000000000000000000" pitchFamily="2" charset="0"/>
              </a:rPr>
              <a:t>“5 Thus says God the LORD, Who created the heavens and stretched them out, Who spread forth the earth and that which comes from it, Who gives breath to the people on it, And spirit to those who walk on it.”</a:t>
            </a:r>
          </a:p>
          <a:p>
            <a:pPr algn="r"/>
            <a:r>
              <a:rPr lang="en-US" sz="2400" dirty="0">
                <a:solidFill>
                  <a:schemeClr val="bg1"/>
                </a:solidFill>
                <a:latin typeface="Nexa Light" panose="02000000000000000000" pitchFamily="2" charset="0"/>
              </a:rPr>
              <a:t> </a:t>
            </a:r>
            <a:r>
              <a:rPr lang="en-US" sz="2400" b="1" dirty="0">
                <a:solidFill>
                  <a:schemeClr val="bg1"/>
                </a:solidFill>
                <a:latin typeface="Nexa Bold" panose="02000000000000000000" pitchFamily="2" charset="0"/>
              </a:rPr>
              <a:t>Isaiah 42:5</a:t>
            </a:r>
          </a:p>
        </p:txBody>
      </p:sp>
    </p:spTree>
    <p:extLst>
      <p:ext uri="{BB962C8B-B14F-4D97-AF65-F5344CB8AC3E}">
        <p14:creationId xmlns:p14="http://schemas.microsoft.com/office/powerpoint/2010/main" val="2921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xit" presetSubtype="21" fill="hold" grpId="1" nodeType="withEffect">
                                  <p:stCondLst>
                                    <p:cond delay="0"/>
                                  </p:stCondLst>
                                  <p:childTnLst>
                                    <p:animEffect transition="out" filter="barn(inVertic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xit" presetSubtype="21" fill="hold" grpId="1" nodeType="withEffect">
                                  <p:stCondLst>
                                    <p:cond delay="0"/>
                                  </p:stCondLst>
                                  <p:childTnLst>
                                    <p:animEffect transition="out" filter="barn(inVertical)">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xit" presetSubtype="21" fill="hold" grpId="1" nodeType="withEffect">
                                  <p:stCondLst>
                                    <p:cond delay="0"/>
                                  </p:stCondLst>
                                  <p:childTnLst>
                                    <p:animEffect transition="out" filter="barn(inVertic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P spid="11" grpId="0" animBg="1"/>
      <p:bldP spid="11" grpId="1" animBg="1"/>
      <p:bldP spid="12"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4549"/>
            <a:ext cx="12192000" cy="6853451"/>
          </a:xfrm>
          <a:prstGeom prst="rect">
            <a:avLst/>
          </a:prstGeom>
        </p:spPr>
      </p:pic>
      <p:sp>
        <p:nvSpPr>
          <p:cNvPr id="7" name="TextBox 6">
            <a:extLst>
              <a:ext uri="{FF2B5EF4-FFF2-40B4-BE49-F238E27FC236}">
                <a16:creationId xmlns:a16="http://schemas.microsoft.com/office/drawing/2014/main" id="{9F987360-EEB9-23B3-AAA9-320F25A7145A}"/>
              </a:ext>
            </a:extLst>
          </p:cNvPr>
          <p:cNvSpPr txBox="1"/>
          <p:nvPr/>
        </p:nvSpPr>
        <p:spPr>
          <a:xfrm>
            <a:off x="1866641" y="1958414"/>
            <a:ext cx="8458717" cy="3416320"/>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22 He who has an ear, let him hear what the Spirit says to the churches .”</a:t>
            </a:r>
          </a:p>
          <a:p>
            <a:pPr algn="r"/>
            <a:r>
              <a:rPr lang="en-US" sz="2400" dirty="0">
                <a:solidFill>
                  <a:schemeClr val="bg1"/>
                </a:solidFill>
                <a:latin typeface="Nexa Light" panose="02000000000000000000" pitchFamily="2" charset="0"/>
              </a:rPr>
              <a:t> Revelation 3:19-22</a:t>
            </a:r>
          </a:p>
        </p:txBody>
      </p:sp>
    </p:spTree>
    <p:extLst>
      <p:ext uri="{BB962C8B-B14F-4D97-AF65-F5344CB8AC3E}">
        <p14:creationId xmlns:p14="http://schemas.microsoft.com/office/powerpoint/2010/main" val="344853279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938</Words>
  <Application>Microsoft Macintosh PowerPoint</Application>
  <PresentationFormat>Widescreen</PresentationFormat>
  <Paragraphs>29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2024-03-13T14:23:18Z</dcterms:created>
  <dcterms:modified xsi:type="dcterms:W3CDTF">2024-03-13T15:03:39Z</dcterms:modified>
</cp:coreProperties>
</file>