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6445"/>
    <a:srgbClr val="34486A"/>
    <a:srgbClr val="85898C"/>
    <a:srgbClr val="4E5743"/>
    <a:srgbClr val="746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20"/>
  </p:normalViewPr>
  <p:slideViewPr>
    <p:cSldViewPr snapToGrid="0">
      <p:cViewPr varScale="1">
        <p:scale>
          <a:sx n="84" d="100"/>
          <a:sy n="84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DC38B-7E28-0F4C-9064-DF243770C75F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0298E-2A54-2E4C-9ACA-99AD49D65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2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659A4-1E1F-E046-83C1-86F625CEEC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E0F7-8D06-1564-DE24-C5ED484F3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5BFE3-DC16-ABA8-4750-B126DAF00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4DEEA-D828-F127-382C-FA810BAB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81BEC-B7D3-5005-1FA1-48723C57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917A5-A4F2-5915-53E7-BC27A35A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35D2-CA71-3EDF-4549-6B493DCE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0E0F4-3C18-E3E6-4065-0406A13A1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076FE-6BBB-745C-5E9C-FD68EFAA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1091A-3E0A-3EDD-662D-C14D1E54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6F739-81F1-2226-3A38-C9E99BB2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E3215-7475-7B45-869C-EF0144468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B53DF-FA27-2F23-BAFE-67D7870CC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0F0DB-DEAF-5E33-7547-BE74E41D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DF7E4-A7D5-685D-7531-69DDCD88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30200-2FE2-EFD0-BDB2-08065E45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8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CF4D-D8C2-3AEA-733D-F88DF46B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24394-2DAA-4475-01DE-D2E69154D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EEAAB-A54A-0BF0-8237-7D86163D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57076-8641-8B50-E74B-DC4A80B42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A95BA-90F2-906C-AE43-2519A852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99E0-7A35-1B01-E641-A992AC5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8AB28-A0AF-72EB-08FB-5EE569FD2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70016-C636-743C-B399-75F3C306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00E85-EFE3-2898-35EA-D0EECA41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F8849-5FD1-4565-572A-2DD40CD0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5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CE8F-7D6D-9C67-47E1-34E914E2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5CF7E-666A-71FF-DEC1-9138E43C4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F25D1-4801-3098-5F66-A3E7E54BE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19BE5-F6C9-30A9-2468-32D21237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EFD2E-D67B-43B4-06E2-BDDF391F9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3F849-B3CC-6C3B-1DB4-DAF9B5CD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DB0F-D0F1-68BF-A3F4-8CF106D4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5F938-9493-AF4B-05CB-E446FF9CE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EE96A-EA85-BC8B-A3BD-136DEAB74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365F7-9283-85B1-133F-0DDC13243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9CD96-AAB6-86D0-92FB-527E8791D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2524E0-61F2-2AF7-B091-9179819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58F25-BBFC-B11C-AF15-24BE42B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E8436-E6DE-A092-6AA1-B09BF374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8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A1D2-FF55-6232-A943-2F1CA885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8CA26-D23C-EED6-33CF-292AA09C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18F0D-DB42-1A88-25AA-23DFBA08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F479A-8250-5F07-E16E-1FA03766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D1F42-954C-6A4B-DA99-49DC0659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D0E68-3206-990D-F6E6-7D53D540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594B5-2D61-F905-D481-F35CB7D4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E6E0-DB27-37F6-6A01-25087B79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6360-1506-57E9-E71B-9EEC3054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4DE43-33AB-A89C-012B-D804A06E1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E6779-D199-570D-963B-C31077A8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BF56A-122C-8556-216A-39DFE7F2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D0869-4631-19D9-D6AA-B709A9B8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7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D05A-11D7-1EE5-D1D7-5AFEE21E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3778B7-AD6F-21A6-3659-D526393E7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DA1C9-2BB9-6D0A-6F05-CDCF32446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45A51-501C-1BD3-29A2-B90F433D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59F0B-90FC-569A-B4A5-33679CEA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AEB29-5AC7-CE43-1AB2-1C7BF99B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5222B-C524-0151-18DD-F65BB5A7A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160A6-75A8-0772-BA19-1CD1B6782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C097F-18D4-1911-8916-5B8B83B4F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1BC2-179F-124B-847B-980FAF770C90}" type="datetimeFigureOut">
              <a:rPr lang="en-US" smtClean="0"/>
              <a:t>4/1/24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B24BF-5F9E-07A7-B4DC-B74F3231A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D0517-00A8-9C67-EA2B-3AD0EC2CB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2BE9-E3D2-8146-970E-75B4FBBA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6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935D5-9A15-4B26-6A1F-3B430F6A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88033" cy="69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8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542AF6-F508-9812-6EB3-0AC19DF1F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84F631-3520-7595-6E75-F7C70E19A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39AE4-D027-A165-379B-F72B8CA98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AEE5E-C78A-33EC-A428-6613F173624F}"/>
              </a:ext>
            </a:extLst>
          </p:cNvPr>
          <p:cNvSpPr txBox="1"/>
          <p:nvPr/>
        </p:nvSpPr>
        <p:spPr>
          <a:xfrm>
            <a:off x="247135" y="38395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34486A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Introduction To The Class: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DDE96-AFD3-6F04-C341-6057AE50199B}"/>
              </a:ext>
            </a:extLst>
          </p:cNvPr>
          <p:cNvSpPr txBox="1"/>
          <p:nvPr/>
        </p:nvSpPr>
        <p:spPr>
          <a:xfrm>
            <a:off x="552837" y="1160788"/>
            <a:ext cx="7438768" cy="523220"/>
          </a:xfrm>
          <a:prstGeom prst="rect">
            <a:avLst/>
          </a:prstGeom>
          <a:solidFill>
            <a:srgbClr val="6C6445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2 Question To Help Move Through The Text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2C50-E292-EF41-387A-CDF093710F1E}"/>
              </a:ext>
            </a:extLst>
          </p:cNvPr>
          <p:cNvSpPr txBox="1"/>
          <p:nvPr/>
        </p:nvSpPr>
        <p:spPr>
          <a:xfrm>
            <a:off x="902946" y="2001837"/>
            <a:ext cx="7438768" cy="523220"/>
          </a:xfrm>
          <a:prstGeom prst="rect">
            <a:avLst/>
          </a:prstGeom>
          <a:solidFill>
            <a:srgbClr val="3448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“What’s The Application For Me?”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E03AB-B728-391C-E049-2DD42F0BDD10}"/>
              </a:ext>
            </a:extLst>
          </p:cNvPr>
          <p:cNvSpPr txBox="1"/>
          <p:nvPr/>
        </p:nvSpPr>
        <p:spPr>
          <a:xfrm>
            <a:off x="902946" y="2815175"/>
            <a:ext cx="7438768" cy="523220"/>
          </a:xfrm>
          <a:prstGeom prst="rect">
            <a:avLst/>
          </a:prstGeom>
          <a:solidFill>
            <a:srgbClr val="3448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“What Does This Teach Me About God?”</a:t>
            </a:r>
          </a:p>
        </p:txBody>
      </p:sp>
    </p:spTree>
    <p:extLst>
      <p:ext uri="{BB962C8B-B14F-4D97-AF65-F5344CB8AC3E}">
        <p14:creationId xmlns:p14="http://schemas.microsoft.com/office/powerpoint/2010/main" val="1251975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4019BA6-0A12-C751-AD4B-8ED78E9E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84F631-3520-7595-6E75-F7C70E19A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39AE4-D027-A165-379B-F72B8CA98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AEE5E-C78A-33EC-A428-6613F173624F}"/>
              </a:ext>
            </a:extLst>
          </p:cNvPr>
          <p:cNvSpPr txBox="1"/>
          <p:nvPr/>
        </p:nvSpPr>
        <p:spPr>
          <a:xfrm>
            <a:off x="247135" y="38395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34486A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Genesis 1-3: Creation &amp; Chaos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C2084-717B-D8E3-E03D-85D8D329D626}"/>
              </a:ext>
            </a:extLst>
          </p:cNvPr>
          <p:cNvSpPr txBox="1"/>
          <p:nvPr/>
        </p:nvSpPr>
        <p:spPr>
          <a:xfrm>
            <a:off x="552837" y="1160788"/>
            <a:ext cx="9011294" cy="523220"/>
          </a:xfrm>
          <a:prstGeom prst="rect">
            <a:avLst/>
          </a:prstGeom>
          <a:solidFill>
            <a:srgbClr val="6C6445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Three Applications From The Creation &amp; Fall Of Man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68C71-AB9F-FB55-B899-33055A4559DA}"/>
              </a:ext>
            </a:extLst>
          </p:cNvPr>
          <p:cNvSpPr txBox="1"/>
          <p:nvPr/>
        </p:nvSpPr>
        <p:spPr>
          <a:xfrm>
            <a:off x="902946" y="2001837"/>
            <a:ext cx="7438768" cy="954107"/>
          </a:xfrm>
          <a:prstGeom prst="rect">
            <a:avLst/>
          </a:prstGeom>
          <a:solidFill>
            <a:srgbClr val="3448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God Gives Each Of Us A Choice In Love To Submit Or Disobey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DAA47-D345-F935-1660-F37B4A7E459A}"/>
              </a:ext>
            </a:extLst>
          </p:cNvPr>
          <p:cNvSpPr txBox="1"/>
          <p:nvPr/>
        </p:nvSpPr>
        <p:spPr>
          <a:xfrm>
            <a:off x="1055601" y="3292352"/>
            <a:ext cx="6289589" cy="2831544"/>
          </a:xfrm>
          <a:prstGeom prst="rect">
            <a:avLst/>
          </a:prstGeom>
          <a:solidFill>
            <a:srgbClr val="6C6445">
              <a:alpha val="6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“The presence of this tree – the presence of a choice for Adam – was good because for Adam to be a creature of free will, there had to be a choice, some opportunity to rebel against God. If there is never a command or never something forbidden there can then never be choice. God wants our love and obedience to Him to be the love and obedience of choice ”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-Unknown </a:t>
            </a:r>
          </a:p>
        </p:txBody>
      </p:sp>
    </p:spTree>
    <p:extLst>
      <p:ext uri="{BB962C8B-B14F-4D97-AF65-F5344CB8AC3E}">
        <p14:creationId xmlns:p14="http://schemas.microsoft.com/office/powerpoint/2010/main" val="3494278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9A3E11-7D04-3ACF-3A6F-FAE3E355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84F631-3520-7595-6E75-F7C70E19A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39AE4-D027-A165-379B-F72B8CA98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AEE5E-C78A-33EC-A428-6613F173624F}"/>
              </a:ext>
            </a:extLst>
          </p:cNvPr>
          <p:cNvSpPr txBox="1"/>
          <p:nvPr/>
        </p:nvSpPr>
        <p:spPr>
          <a:xfrm>
            <a:off x="247135" y="38395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34486A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Genesis 1-3: Creation &amp; Chaos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C2084-717B-D8E3-E03D-85D8D329D626}"/>
              </a:ext>
            </a:extLst>
          </p:cNvPr>
          <p:cNvSpPr txBox="1"/>
          <p:nvPr/>
        </p:nvSpPr>
        <p:spPr>
          <a:xfrm>
            <a:off x="552837" y="1160788"/>
            <a:ext cx="9011294" cy="523220"/>
          </a:xfrm>
          <a:prstGeom prst="rect">
            <a:avLst/>
          </a:prstGeom>
          <a:solidFill>
            <a:srgbClr val="6C6445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Three Applications From The Creation &amp; Fall Of Man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68C71-AB9F-FB55-B899-33055A4559DA}"/>
              </a:ext>
            </a:extLst>
          </p:cNvPr>
          <p:cNvSpPr txBox="1"/>
          <p:nvPr/>
        </p:nvSpPr>
        <p:spPr>
          <a:xfrm>
            <a:off x="902946" y="2001837"/>
            <a:ext cx="7438768" cy="954107"/>
          </a:xfrm>
          <a:prstGeom prst="rect">
            <a:avLst/>
          </a:prstGeom>
          <a:solidFill>
            <a:srgbClr val="3448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God Gives Each Of Us A Choice In Love To Submit Or Disobey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84DE5-5DAD-F658-4FC1-E61888304849}"/>
              </a:ext>
            </a:extLst>
          </p:cNvPr>
          <p:cNvSpPr txBox="1"/>
          <p:nvPr/>
        </p:nvSpPr>
        <p:spPr>
          <a:xfrm>
            <a:off x="902946" y="3238041"/>
            <a:ext cx="7438768" cy="954107"/>
          </a:xfrm>
          <a:prstGeom prst="rect">
            <a:avLst/>
          </a:prstGeom>
          <a:solidFill>
            <a:srgbClr val="3448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Disobedience Prevents Us From Dwelling With God…There Are Consequences!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92A5E-2589-7951-0904-B132DE65D33D}"/>
              </a:ext>
            </a:extLst>
          </p:cNvPr>
          <p:cNvSpPr txBox="1"/>
          <p:nvPr/>
        </p:nvSpPr>
        <p:spPr>
          <a:xfrm>
            <a:off x="902946" y="4474245"/>
            <a:ext cx="7438768" cy="954107"/>
          </a:xfrm>
          <a:prstGeom prst="rect">
            <a:avLst/>
          </a:prstGeom>
          <a:solidFill>
            <a:srgbClr val="3448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The Devil Is Good At What He Does…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Be On Guard!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DDC72-89F4-4286-F274-77DCBBDD0C73}"/>
              </a:ext>
            </a:extLst>
          </p:cNvPr>
          <p:cNvSpPr txBox="1"/>
          <p:nvPr/>
        </p:nvSpPr>
        <p:spPr>
          <a:xfrm>
            <a:off x="1008171" y="5587338"/>
            <a:ext cx="7228317" cy="1200329"/>
          </a:xfrm>
          <a:prstGeom prst="rect">
            <a:avLst/>
          </a:prstGeom>
          <a:solidFill>
            <a:srgbClr val="6C6445">
              <a:alpha val="6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”He only had one way he could sin and we have countless ways. There are many trees of temptation in our lives, but Adam had only one ”</a:t>
            </a:r>
          </a:p>
        </p:txBody>
      </p:sp>
    </p:spTree>
    <p:extLst>
      <p:ext uri="{BB962C8B-B14F-4D97-AF65-F5344CB8AC3E}">
        <p14:creationId xmlns:p14="http://schemas.microsoft.com/office/powerpoint/2010/main" val="3911368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F631-3520-7595-6E75-F7C70E19A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39AE4-D027-A165-379B-F72B8CA98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DF5430-1992-3167-F931-40E12743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EAEE5E-C78A-33EC-A428-6613F173624F}"/>
              </a:ext>
            </a:extLst>
          </p:cNvPr>
          <p:cNvSpPr txBox="1"/>
          <p:nvPr/>
        </p:nvSpPr>
        <p:spPr>
          <a:xfrm>
            <a:off x="247135" y="38395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34486A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Genesis 1-3: Creation &amp; Chaos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C2084-717B-D8E3-E03D-85D8D329D626}"/>
              </a:ext>
            </a:extLst>
          </p:cNvPr>
          <p:cNvSpPr txBox="1"/>
          <p:nvPr/>
        </p:nvSpPr>
        <p:spPr>
          <a:xfrm>
            <a:off x="552837" y="1160788"/>
            <a:ext cx="9011294" cy="523220"/>
          </a:xfrm>
          <a:prstGeom prst="rect">
            <a:avLst/>
          </a:prstGeom>
          <a:solidFill>
            <a:srgbClr val="6C6445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A Detour Into A Marriage Lesson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368C71-AB9F-FB55-B899-33055A4559DA}"/>
              </a:ext>
            </a:extLst>
          </p:cNvPr>
          <p:cNvSpPr txBox="1"/>
          <p:nvPr/>
        </p:nvSpPr>
        <p:spPr>
          <a:xfrm>
            <a:off x="902945" y="1983035"/>
            <a:ext cx="4063909" cy="523220"/>
          </a:xfrm>
          <a:prstGeom prst="rect">
            <a:avLst/>
          </a:prstGeom>
          <a:solidFill>
            <a:srgbClr val="34486A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Law 1) Priority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84DE5-5DAD-F658-4FC1-E61888304849}"/>
              </a:ext>
            </a:extLst>
          </p:cNvPr>
          <p:cNvSpPr txBox="1"/>
          <p:nvPr/>
        </p:nvSpPr>
        <p:spPr>
          <a:xfrm>
            <a:off x="902945" y="2552292"/>
            <a:ext cx="4063909" cy="523220"/>
          </a:xfrm>
          <a:prstGeom prst="rect">
            <a:avLst/>
          </a:prstGeom>
          <a:solidFill>
            <a:srgbClr val="34486A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Law 2) Pursuit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92A5E-2589-7951-0904-B132DE65D33D}"/>
              </a:ext>
            </a:extLst>
          </p:cNvPr>
          <p:cNvSpPr txBox="1"/>
          <p:nvPr/>
        </p:nvSpPr>
        <p:spPr>
          <a:xfrm>
            <a:off x="5058483" y="1983035"/>
            <a:ext cx="4063909" cy="523220"/>
          </a:xfrm>
          <a:prstGeom prst="rect">
            <a:avLst/>
          </a:prstGeom>
          <a:solidFill>
            <a:srgbClr val="34486A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Law 3) Possession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EDDC72-89F4-4286-F274-77DCBBDD0C73}"/>
              </a:ext>
            </a:extLst>
          </p:cNvPr>
          <p:cNvSpPr txBox="1"/>
          <p:nvPr/>
        </p:nvSpPr>
        <p:spPr>
          <a:xfrm>
            <a:off x="1143644" y="3284208"/>
            <a:ext cx="7228317" cy="1200329"/>
          </a:xfrm>
          <a:prstGeom prst="rect">
            <a:avLst/>
          </a:prstGeom>
          <a:solidFill>
            <a:srgbClr val="6C6445">
              <a:alpha val="6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 That is why a man leaves his father and mother and is united to his wife.” (NIV)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Genesis 2:24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E4895-953E-6796-5DC3-CB1C31977C06}"/>
              </a:ext>
            </a:extLst>
          </p:cNvPr>
          <p:cNvSpPr txBox="1"/>
          <p:nvPr/>
        </p:nvSpPr>
        <p:spPr>
          <a:xfrm>
            <a:off x="5058484" y="2552292"/>
            <a:ext cx="4063909" cy="523220"/>
          </a:xfrm>
          <a:prstGeom prst="rect">
            <a:avLst/>
          </a:prstGeom>
          <a:solidFill>
            <a:srgbClr val="34486A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exa Light" panose="02000000000000000000" pitchFamily="2" charset="0"/>
              </a:rPr>
              <a:t>Law 4) Purity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A81C6-C20D-5234-3CF0-A2EAFC896052}"/>
              </a:ext>
            </a:extLst>
          </p:cNvPr>
          <p:cNvSpPr txBox="1"/>
          <p:nvPr/>
        </p:nvSpPr>
        <p:spPr>
          <a:xfrm>
            <a:off x="1008981" y="3356553"/>
            <a:ext cx="7228317" cy="1569660"/>
          </a:xfrm>
          <a:prstGeom prst="rect">
            <a:avLst/>
          </a:prstGeom>
          <a:solidFill>
            <a:srgbClr val="6C6445">
              <a:alpha val="65000"/>
            </a:srgb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 Therefore shall a man leave his father and his mother, and shall cleave unto his wife: and they shall be one flesh.” (KJV)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Genesis 2:24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E5E2A-0E9A-F42D-6887-3D9C5EC17AF3}"/>
              </a:ext>
            </a:extLst>
          </p:cNvPr>
          <p:cNvSpPr txBox="1"/>
          <p:nvPr/>
        </p:nvSpPr>
        <p:spPr>
          <a:xfrm>
            <a:off x="1143643" y="3300514"/>
            <a:ext cx="7228317" cy="1569660"/>
          </a:xfrm>
          <a:prstGeom prst="rect">
            <a:avLst/>
          </a:prstGeom>
          <a:solidFill>
            <a:srgbClr val="6C6445">
              <a:alpha val="6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 Therefore shall a man leave his father and his mother, and shall cleave unto his wife: and they shall be one flesh.” (KJV)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Genesis 2:24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81F141-D527-992B-FDF6-DBB06A1B18D1}"/>
              </a:ext>
            </a:extLst>
          </p:cNvPr>
          <p:cNvSpPr txBox="1"/>
          <p:nvPr/>
        </p:nvSpPr>
        <p:spPr>
          <a:xfrm>
            <a:off x="1194782" y="3460778"/>
            <a:ext cx="7228317" cy="1200329"/>
          </a:xfrm>
          <a:prstGeom prst="rect">
            <a:avLst/>
          </a:prstGeom>
          <a:solidFill>
            <a:srgbClr val="6C6445">
              <a:alpha val="6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 25 Adam and his wife were both naked, and they felt no shame.” (KJV)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Genesis 2:25</a:t>
            </a:r>
          </a:p>
        </p:txBody>
      </p:sp>
    </p:spTree>
    <p:extLst>
      <p:ext uri="{BB962C8B-B14F-4D97-AF65-F5344CB8AC3E}">
        <p14:creationId xmlns:p14="http://schemas.microsoft.com/office/powerpoint/2010/main" val="3580890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2" grpId="1" animBg="1"/>
      <p:bldP spid="9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F631-3520-7595-6E75-F7C70E19A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E0563B-5C03-9928-9E5A-1042BBAF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268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1B39AE4-D027-A165-379B-F72B8CA98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AEE5E-C78A-33EC-A428-6613F173624F}"/>
              </a:ext>
            </a:extLst>
          </p:cNvPr>
          <p:cNvSpPr txBox="1"/>
          <p:nvPr/>
        </p:nvSpPr>
        <p:spPr>
          <a:xfrm>
            <a:off x="247135" y="38395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34486A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Genesis 1-3: Creation &amp; Chaos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C2084-717B-D8E3-E03D-85D8D329D626}"/>
              </a:ext>
            </a:extLst>
          </p:cNvPr>
          <p:cNvSpPr txBox="1"/>
          <p:nvPr/>
        </p:nvSpPr>
        <p:spPr>
          <a:xfrm>
            <a:off x="552837" y="1160788"/>
            <a:ext cx="9011294" cy="523220"/>
          </a:xfrm>
          <a:prstGeom prst="rect">
            <a:avLst/>
          </a:prstGeom>
          <a:solidFill>
            <a:srgbClr val="6C6445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xa Bold" panose="02000000000000000000" pitchFamily="2" charset="0"/>
              </a:rPr>
              <a:t>A Promise Of Victory </a:t>
            </a:r>
          </a:p>
        </p:txBody>
      </p:sp>
    </p:spTree>
    <p:extLst>
      <p:ext uri="{BB962C8B-B14F-4D97-AF65-F5344CB8AC3E}">
        <p14:creationId xmlns:p14="http://schemas.microsoft.com/office/powerpoint/2010/main" val="247935408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364</Words>
  <Application>Microsoft Macintosh PowerPoint</Application>
  <PresentationFormat>Widescreen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Nexa Bold</vt:lpstr>
      <vt:lpstr>Nexa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Crow</dc:creator>
  <cp:lastModifiedBy>Carson Crow</cp:lastModifiedBy>
  <cp:revision>4</cp:revision>
  <dcterms:created xsi:type="dcterms:W3CDTF">2024-03-21T17:20:06Z</dcterms:created>
  <dcterms:modified xsi:type="dcterms:W3CDTF">2024-04-01T18:44:50Z</dcterms:modified>
</cp:coreProperties>
</file>