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E7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50"/>
  </p:normalViewPr>
  <p:slideViewPr>
    <p:cSldViewPr snapToGrid="0">
      <p:cViewPr varScale="1">
        <p:scale>
          <a:sx n="115" d="100"/>
          <a:sy n="115" d="100"/>
        </p:scale>
        <p:origin x="24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E45B-B2F5-8A99-9277-47DC843F6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3FB60-017E-375B-28B6-CA944C6F9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BE47D-6CDF-1AE8-1754-AB91DC2F9929}"/>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9A9B24F8-3E86-5019-B92F-71D4E1D9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C175A-E6BE-5E00-BA58-4DE2ABCD88E8}"/>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104576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9D7B-6D94-32D7-1AE9-01EE3DAB2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E62B2-95F3-3011-4997-F4479295F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EE052-BD00-FF32-72DB-2724CB80CE37}"/>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5F7D0FBE-C462-1D6B-3C6B-51B80B2B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CF6BB-78B6-A7E1-6F09-B713270B495D}"/>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228096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EBEB5-4B1F-4F5D-A949-821B1EEAB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AAA6B3-F077-7A21-3A10-9229A9151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13C94-542B-308F-5E5E-82D7FCE6ADEF}"/>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AF2AA43C-1F94-FB66-0944-141E65687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81-A1DD-A926-7C88-B0E4FE4E119C}"/>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294393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EB32-04AE-6175-27D4-62478B67B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C12BF1-E8F2-8393-0518-02E142258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E7616-5444-6711-D59C-172D89E65751}"/>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CDB6B95A-C835-6978-2620-F8B7A85B0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28732-F630-165C-DA74-D5B4CF78B614}"/>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414291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6164-6B23-A662-E44A-C32A18880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8A8165-CF72-4E1E-07DC-F0565AB189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14569-2D91-8BCE-DFCB-B30951C3258B}"/>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A629452C-3C43-E66D-0B80-C8E0317D4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D715F-9D7C-3CB2-A062-38A73B867B41}"/>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168062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4148-648A-9022-2AD6-89626D220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E0D91-56AD-39B2-DB05-2184BF936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7DF5D-0819-01A5-F1BD-D765916DD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489150-8230-2641-D53D-1E2CC53DDC1B}"/>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6" name="Footer Placeholder 5">
            <a:extLst>
              <a:ext uri="{FF2B5EF4-FFF2-40B4-BE49-F238E27FC236}">
                <a16:creationId xmlns:a16="http://schemas.microsoft.com/office/drawing/2014/main" id="{4D320294-32E4-E974-0D66-302C894D8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39FFA-F91B-B7BA-D51D-F9BFE7E6CE1E}"/>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309666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3A5F-2F04-D300-1E99-BC277EE1D4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2ED9B-F4E4-C457-2C5C-20A09C4FA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A6031-8BD7-5ABF-84FC-3A6B64F6E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794FA-0C65-3269-E197-0DF5461DD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226F4-931B-8FCD-16C0-AFCDF4AA3C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967C8-078D-9D8C-414E-B8B48849090A}"/>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8" name="Footer Placeholder 7">
            <a:extLst>
              <a:ext uri="{FF2B5EF4-FFF2-40B4-BE49-F238E27FC236}">
                <a16:creationId xmlns:a16="http://schemas.microsoft.com/office/drawing/2014/main" id="{7263A3F0-33D0-A69D-B6B1-133CD666B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0ABA2-EFF4-7E22-5F32-AE5E2D2D47C0}"/>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379435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F11D-B499-C2FB-E90B-17FF9401D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F3A494-949A-A66D-7809-D27397F6CE04}"/>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4" name="Footer Placeholder 3">
            <a:extLst>
              <a:ext uri="{FF2B5EF4-FFF2-40B4-BE49-F238E27FC236}">
                <a16:creationId xmlns:a16="http://schemas.microsoft.com/office/drawing/2014/main" id="{FF3A7D3B-8328-4464-2873-4C79973533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5F558-00A5-4D6F-FAF4-56C2558D4B3C}"/>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90904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F33E8-E990-F18E-5D93-9B90CA8696E8}"/>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3" name="Footer Placeholder 2">
            <a:extLst>
              <a:ext uri="{FF2B5EF4-FFF2-40B4-BE49-F238E27FC236}">
                <a16:creationId xmlns:a16="http://schemas.microsoft.com/office/drawing/2014/main" id="{7D6B0BAD-7B10-26B5-5BBB-1D39646D94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635BD2-B1DD-AF01-A4DD-7633A3187B7A}"/>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78512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0852-2328-346C-6C34-B4C9D46B2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F29189-A8DE-D57C-F907-34B070050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5F0E41-F1EF-3355-E5AB-DE92643C5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F0786-D092-96DD-F180-9E59719BF6F0}"/>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6" name="Footer Placeholder 5">
            <a:extLst>
              <a:ext uri="{FF2B5EF4-FFF2-40B4-BE49-F238E27FC236}">
                <a16:creationId xmlns:a16="http://schemas.microsoft.com/office/drawing/2014/main" id="{8FE29086-4920-5CBE-9D2D-F53D8F0A3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B006A-3E23-E805-CA1B-C3CA34F1E3F1}"/>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408306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17C-3871-C477-EAD5-A03FAF2D7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5FDE23-2538-DAA2-C426-F73592E3D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D155F9-D8B5-C820-9D87-8F35CAAA1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1DA73-6D57-E7A8-8B08-E3E270D92EB2}"/>
              </a:ext>
            </a:extLst>
          </p:cNvPr>
          <p:cNvSpPr>
            <a:spLocks noGrp="1"/>
          </p:cNvSpPr>
          <p:nvPr>
            <p:ph type="dt" sz="half" idx="10"/>
          </p:nvPr>
        </p:nvSpPr>
        <p:spPr/>
        <p:txBody>
          <a:bodyPr/>
          <a:lstStyle/>
          <a:p>
            <a:fld id="{0149C405-0517-9E4F-8E5B-EF668E2B7033}" type="datetimeFigureOut">
              <a:rPr lang="en-US" smtClean="0"/>
              <a:t>4/25/24</a:t>
            </a:fld>
            <a:endParaRPr lang="en-US"/>
          </a:p>
        </p:txBody>
      </p:sp>
      <p:sp>
        <p:nvSpPr>
          <p:cNvPr id="6" name="Footer Placeholder 5">
            <a:extLst>
              <a:ext uri="{FF2B5EF4-FFF2-40B4-BE49-F238E27FC236}">
                <a16:creationId xmlns:a16="http://schemas.microsoft.com/office/drawing/2014/main" id="{05C1D54B-A745-DFF6-5496-BC589B3D7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67606-4FBF-E590-D8E4-6610EFC65071}"/>
              </a:ext>
            </a:extLst>
          </p:cNvPr>
          <p:cNvSpPr>
            <a:spLocks noGrp="1"/>
          </p:cNvSpPr>
          <p:nvPr>
            <p:ph type="sldNum" sz="quarter" idx="12"/>
          </p:nvPr>
        </p:nvSpPr>
        <p:spPr/>
        <p:txBody>
          <a:bodyPr/>
          <a:lstStyle/>
          <a:p>
            <a:fld id="{A33A93CB-178B-8F4C-8DE9-D6FBA42A5245}" type="slidenum">
              <a:rPr lang="en-US" smtClean="0"/>
              <a:t>‹#›</a:t>
            </a:fld>
            <a:endParaRPr lang="en-US"/>
          </a:p>
        </p:txBody>
      </p:sp>
    </p:spTree>
    <p:extLst>
      <p:ext uri="{BB962C8B-B14F-4D97-AF65-F5344CB8AC3E}">
        <p14:creationId xmlns:p14="http://schemas.microsoft.com/office/powerpoint/2010/main" val="397275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4916F-E37D-9D23-BFF6-1C71E5CE3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CF9D7-7C65-FC17-38B7-E8A2E5517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7EEF1-A454-BAD4-2916-51B12E51C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C405-0517-9E4F-8E5B-EF668E2B7033}" type="datetimeFigureOut">
              <a:rPr lang="en-US" smtClean="0"/>
              <a:t>4/25/24</a:t>
            </a:fld>
            <a:endParaRPr lang="en-US"/>
          </a:p>
        </p:txBody>
      </p:sp>
      <p:sp>
        <p:nvSpPr>
          <p:cNvPr id="5" name="Footer Placeholder 4">
            <a:extLst>
              <a:ext uri="{FF2B5EF4-FFF2-40B4-BE49-F238E27FC236}">
                <a16:creationId xmlns:a16="http://schemas.microsoft.com/office/drawing/2014/main" id="{31FD0CDD-367B-6965-E9D5-FE91C2580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821D96-117B-BFCE-6F40-F0D356DD6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A93CB-178B-8F4C-8DE9-D6FBA42A5245}" type="slidenum">
              <a:rPr lang="en-US" smtClean="0"/>
              <a:t>‹#›</a:t>
            </a:fld>
            <a:endParaRPr lang="en-US"/>
          </a:p>
        </p:txBody>
      </p:sp>
    </p:spTree>
    <p:extLst>
      <p:ext uri="{BB962C8B-B14F-4D97-AF65-F5344CB8AC3E}">
        <p14:creationId xmlns:p14="http://schemas.microsoft.com/office/powerpoint/2010/main" val="114021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14AA-D0CF-AEC3-06D4-5BB4DB47BAF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970CA70-0D46-237E-60AA-7A2CD0CFBB8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E3258D6-5A4B-747B-C98E-76E651672CA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CB22C3A-4A49-8DEE-761B-844987A5CE6A}"/>
              </a:ext>
            </a:extLst>
          </p:cNvPr>
          <p:cNvSpPr txBox="1"/>
          <p:nvPr/>
        </p:nvSpPr>
        <p:spPr>
          <a:xfrm>
            <a:off x="1058449" y="5513771"/>
            <a:ext cx="10075101" cy="830997"/>
          </a:xfrm>
          <a:prstGeom prst="rect">
            <a:avLst/>
          </a:prstGeom>
          <a:solidFill>
            <a:srgbClr val="141414"/>
          </a:solidFill>
        </p:spPr>
        <p:txBody>
          <a:bodyPr wrap="square" rtlCol="0">
            <a:spAutoFit/>
          </a:bodyPr>
          <a:lstStyle/>
          <a:p>
            <a:pPr algn="ctr"/>
            <a:r>
              <a:rPr lang="en-US" sz="2400" b="1" dirty="0">
                <a:solidFill>
                  <a:schemeClr val="bg1"/>
                </a:solidFill>
                <a:latin typeface="Nexa Bold" panose="02000000000000000000" pitchFamily="2" charset="0"/>
              </a:rPr>
              <a:t>“We keep the world at arm’s length but as the world takes a few steps in the wrong direction we take a few steps right with it.” </a:t>
            </a:r>
          </a:p>
        </p:txBody>
      </p:sp>
      <p:sp>
        <p:nvSpPr>
          <p:cNvPr id="6" name="TextBox 5">
            <a:extLst>
              <a:ext uri="{FF2B5EF4-FFF2-40B4-BE49-F238E27FC236}">
                <a16:creationId xmlns:a16="http://schemas.microsoft.com/office/drawing/2014/main" id="{C2AE6743-BE6E-D8E2-35D1-034A37490F1F}"/>
              </a:ext>
            </a:extLst>
          </p:cNvPr>
          <p:cNvSpPr txBox="1"/>
          <p:nvPr/>
        </p:nvSpPr>
        <p:spPr>
          <a:xfrm>
            <a:off x="1058445" y="4905699"/>
            <a:ext cx="10075101" cy="1569660"/>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“Ahab also made an Asherah pole and did more to arouse the anger of the Lord, the God of Israel, than did all the kings of Israel before him.”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 Kings 16:33</a:t>
            </a:r>
          </a:p>
        </p:txBody>
      </p:sp>
      <p:sp>
        <p:nvSpPr>
          <p:cNvPr id="7" name="TextBox 6">
            <a:extLst>
              <a:ext uri="{FF2B5EF4-FFF2-40B4-BE49-F238E27FC236}">
                <a16:creationId xmlns:a16="http://schemas.microsoft.com/office/drawing/2014/main" id="{0FCCF85B-C4FF-C734-913F-F694A4EFE3F0}"/>
              </a:ext>
            </a:extLst>
          </p:cNvPr>
          <p:cNvSpPr txBox="1"/>
          <p:nvPr/>
        </p:nvSpPr>
        <p:spPr>
          <a:xfrm>
            <a:off x="1058445" y="4858218"/>
            <a:ext cx="10075101" cy="1938992"/>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 statutes of </a:t>
            </a:r>
            <a:r>
              <a:rPr lang="en-US" sz="2400" dirty="0" err="1">
                <a:solidFill>
                  <a:schemeClr val="bg1"/>
                </a:solidFill>
                <a:effectLst>
                  <a:outerShdw blurRad="50800" dist="50800" dir="5400000" algn="ctr" rotWithShape="0">
                    <a:srgbClr val="000000">
                      <a:alpha val="99000"/>
                    </a:srgbClr>
                  </a:outerShdw>
                </a:effectLst>
                <a:latin typeface="Nexa Light" panose="02000000000000000000" pitchFamily="2" charset="0"/>
              </a:rPr>
              <a:t>Omri</a:t>
            </a: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 And all the works of the house of Ahab are observed; and in their devices you walk. Therefore I will give you up for destruction and your inhabitants for derision, and you will bear the reproach of My people.”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6:16</a:t>
            </a:r>
          </a:p>
        </p:txBody>
      </p:sp>
      <p:sp>
        <p:nvSpPr>
          <p:cNvPr id="8" name="TextBox 7">
            <a:extLst>
              <a:ext uri="{FF2B5EF4-FFF2-40B4-BE49-F238E27FC236}">
                <a16:creationId xmlns:a16="http://schemas.microsoft.com/office/drawing/2014/main" id="{FB4A8D22-1AB1-E89D-D2D4-C57D74EA35EE}"/>
              </a:ext>
            </a:extLst>
          </p:cNvPr>
          <p:cNvSpPr txBox="1"/>
          <p:nvPr/>
        </p:nvSpPr>
        <p:spPr>
          <a:xfrm>
            <a:off x="1058447" y="5329104"/>
            <a:ext cx="10075101" cy="1200329"/>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“They covet fields and then seize them, And houses, and take them away. They rob a man and his house, A man and his inheritance.”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2:2</a:t>
            </a:r>
          </a:p>
        </p:txBody>
      </p:sp>
    </p:spTree>
    <p:extLst>
      <p:ext uri="{BB962C8B-B14F-4D97-AF65-F5344CB8AC3E}">
        <p14:creationId xmlns:p14="http://schemas.microsoft.com/office/powerpoint/2010/main" val="1746049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xit" presetSubtype="21" fill="hold" grpId="1" nodeType="with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xit" presetSubtype="21" fill="hold" grpId="1" nodeType="withEffect">
                                  <p:stCondLst>
                                    <p:cond delay="0"/>
                                  </p:stCondLst>
                                  <p:childTnLst>
                                    <p:animEffect transition="out" filter="barn(inVertic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xit" presetSubtype="21" fill="hold" grpId="1" nodeType="withEffect">
                                  <p:stCondLst>
                                    <p:cond delay="0"/>
                                  </p:stCondLst>
                                  <p:childTnLst>
                                    <p:animEffect transition="out" filter="barn(inVertical)">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14AA-D0CF-AEC3-06D4-5BB4DB47BAF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970CA70-0D46-237E-60AA-7A2CD0CFBB8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E3258D6-5A4B-747B-C98E-76E651672CA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2AE6743-BE6E-D8E2-35D1-034A37490F1F}"/>
              </a:ext>
            </a:extLst>
          </p:cNvPr>
          <p:cNvSpPr txBox="1"/>
          <p:nvPr/>
        </p:nvSpPr>
        <p:spPr>
          <a:xfrm>
            <a:off x="1180365" y="5103544"/>
            <a:ext cx="10075101" cy="1200329"/>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“O you who love the Lord, hate evil! He preserves the lives of his saints; he delivers them from the hand of the wicked.”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Psalm 97:10</a:t>
            </a:r>
          </a:p>
        </p:txBody>
      </p:sp>
      <p:sp>
        <p:nvSpPr>
          <p:cNvPr id="7" name="TextBox 6">
            <a:extLst>
              <a:ext uri="{FF2B5EF4-FFF2-40B4-BE49-F238E27FC236}">
                <a16:creationId xmlns:a16="http://schemas.microsoft.com/office/drawing/2014/main" id="{0FCCF85B-C4FF-C734-913F-F694A4EFE3F0}"/>
              </a:ext>
            </a:extLst>
          </p:cNvPr>
          <p:cNvSpPr txBox="1"/>
          <p:nvPr/>
        </p:nvSpPr>
        <p:spPr>
          <a:xfrm>
            <a:off x="1180365" y="4918878"/>
            <a:ext cx="10075101" cy="1569660"/>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“Therefore, my beloved brothers, be steadfast, immovable, always abounding in the work of the Lord, knowing that in the Lord your labor is not in vain.”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 Corinthians 15:58</a:t>
            </a:r>
          </a:p>
        </p:txBody>
      </p:sp>
      <p:sp>
        <p:nvSpPr>
          <p:cNvPr id="8" name="TextBox 7">
            <a:extLst>
              <a:ext uri="{FF2B5EF4-FFF2-40B4-BE49-F238E27FC236}">
                <a16:creationId xmlns:a16="http://schemas.microsoft.com/office/drawing/2014/main" id="{FB4A8D22-1AB1-E89D-D2D4-C57D74EA35EE}"/>
              </a:ext>
            </a:extLst>
          </p:cNvPr>
          <p:cNvSpPr txBox="1"/>
          <p:nvPr/>
        </p:nvSpPr>
        <p:spPr>
          <a:xfrm>
            <a:off x="1180365" y="4079813"/>
            <a:ext cx="10075101" cy="2677656"/>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“14 Then we will no longer be infants, tossed back and forth by the waves, and blown here and there by every wind of teaching and by the cunning and craftiness of people in their deceitful scheming. 15 Instead, speaking the truth in love, we will grow to become in every respect the mature body of him who is the head, that is, Christ.”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Ephesians 4:14-15</a:t>
            </a:r>
          </a:p>
        </p:txBody>
      </p:sp>
    </p:spTree>
    <p:extLst>
      <p:ext uri="{BB962C8B-B14F-4D97-AF65-F5344CB8AC3E}">
        <p14:creationId xmlns:p14="http://schemas.microsoft.com/office/powerpoint/2010/main" val="481158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xit" presetSubtype="21" fill="hold" grpId="1" nodeType="withEffect">
                                  <p:stCondLst>
                                    <p:cond delay="0"/>
                                  </p:stCondLst>
                                  <p:childTnLst>
                                    <p:animEffect transition="out" filter="barn(inVertic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xit" presetSubtype="21" fill="hold" grpId="1" nodeType="withEffect">
                                  <p:stCondLst>
                                    <p:cond delay="0"/>
                                  </p:stCondLst>
                                  <p:childTnLst>
                                    <p:animEffect transition="out" filter="barn(inVertic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F9261-079C-1CB6-5D66-9AE655844A45}"/>
              </a:ext>
            </a:extLst>
          </p:cNvPr>
          <p:cNvPicPr>
            <a:picLocks noChangeAspect="1"/>
          </p:cNvPicPr>
          <p:nvPr/>
        </p:nvPicPr>
        <p:blipFill rotWithShape="1">
          <a:blip r:embed="rId2"/>
          <a:srcRect l="40248" t="3349" r="8842" b="-1644"/>
          <a:stretch/>
        </p:blipFill>
        <p:spPr>
          <a:xfrm>
            <a:off x="4924164" y="0"/>
            <a:ext cx="7267836" cy="6857998"/>
          </a:xfrm>
          <a:prstGeom prst="rect">
            <a:avLst/>
          </a:prstGeom>
        </p:spPr>
      </p:pic>
      <p:pic>
        <p:nvPicPr>
          <p:cNvPr id="5" name="Picture 4">
            <a:extLst>
              <a:ext uri="{FF2B5EF4-FFF2-40B4-BE49-F238E27FC236}">
                <a16:creationId xmlns:a16="http://schemas.microsoft.com/office/drawing/2014/main" id="{2D8B9173-6CF4-6E98-0E98-13A4BB20AEA5}"/>
              </a:ext>
            </a:extLst>
          </p:cNvPr>
          <p:cNvPicPr>
            <a:picLocks noChangeAspect="1"/>
          </p:cNvPicPr>
          <p:nvPr/>
        </p:nvPicPr>
        <p:blipFill rotWithShape="1">
          <a:blip r:embed="rId2"/>
          <a:srcRect l="31319" t="-3094" r="33387" b="1"/>
          <a:stretch/>
        </p:blipFill>
        <p:spPr>
          <a:xfrm>
            <a:off x="3152384" y="-225469"/>
            <a:ext cx="2743200" cy="7083468"/>
          </a:xfrm>
          <a:prstGeom prst="rect">
            <a:avLst/>
          </a:prstGeom>
        </p:spPr>
      </p:pic>
      <p:pic>
        <p:nvPicPr>
          <p:cNvPr id="7" name="Picture 6">
            <a:extLst>
              <a:ext uri="{FF2B5EF4-FFF2-40B4-BE49-F238E27FC236}">
                <a16:creationId xmlns:a16="http://schemas.microsoft.com/office/drawing/2014/main" id="{10691429-41EA-321E-CEA9-384BC2435D2A}"/>
              </a:ext>
            </a:extLst>
          </p:cNvPr>
          <p:cNvPicPr>
            <a:picLocks noChangeAspect="1"/>
          </p:cNvPicPr>
          <p:nvPr/>
        </p:nvPicPr>
        <p:blipFill rotWithShape="1">
          <a:blip r:embed="rId2"/>
          <a:srcRect l="8373" r="60785" b="1757"/>
          <a:stretch/>
        </p:blipFill>
        <p:spPr>
          <a:xfrm>
            <a:off x="-10764" y="2"/>
            <a:ext cx="4232362" cy="6857998"/>
          </a:xfrm>
          <a:prstGeom prst="rect">
            <a:avLst/>
          </a:prstGeom>
        </p:spPr>
      </p:pic>
      <p:sp>
        <p:nvSpPr>
          <p:cNvPr id="2" name="TextBox 1">
            <a:extLst>
              <a:ext uri="{FF2B5EF4-FFF2-40B4-BE49-F238E27FC236}">
                <a16:creationId xmlns:a16="http://schemas.microsoft.com/office/drawing/2014/main" id="{1BD25466-16B0-7C53-D875-93BFE952A346}"/>
              </a:ext>
            </a:extLst>
          </p:cNvPr>
          <p:cNvSpPr txBox="1"/>
          <p:nvPr/>
        </p:nvSpPr>
        <p:spPr>
          <a:xfrm>
            <a:off x="1544222" y="3162412"/>
            <a:ext cx="10075101" cy="1200329"/>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“If a liar and deceiver comes and says, ‘I will prophesy for you plenty of wine and beer,’ that would be just the prophet for this people .”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2:11 </a:t>
            </a:r>
          </a:p>
        </p:txBody>
      </p:sp>
      <p:sp>
        <p:nvSpPr>
          <p:cNvPr id="4" name="TextBox 3">
            <a:extLst>
              <a:ext uri="{FF2B5EF4-FFF2-40B4-BE49-F238E27FC236}">
                <a16:creationId xmlns:a16="http://schemas.microsoft.com/office/drawing/2014/main" id="{1A8F4948-7636-F0EB-6DA9-BFC366A6599D}"/>
              </a:ext>
            </a:extLst>
          </p:cNvPr>
          <p:cNvSpPr txBox="1"/>
          <p:nvPr/>
        </p:nvSpPr>
        <p:spPr>
          <a:xfrm>
            <a:off x="4058" y="677943"/>
            <a:ext cx="7562562" cy="769441"/>
          </a:xfrm>
          <a:prstGeom prst="rect">
            <a:avLst/>
          </a:prstGeom>
          <a:solidFill>
            <a:schemeClr val="bg2">
              <a:lumMod val="90000"/>
              <a:alpha val="82000"/>
            </a:schemeClr>
          </a:solidFill>
          <a:ln>
            <a:noFill/>
          </a:ln>
          <a:effectLst>
            <a:softEdge rad="127000"/>
          </a:effectLst>
        </p:spPr>
        <p:txBody>
          <a:bodyPr wrap="square" rtlCol="0">
            <a:spAutoFit/>
          </a:bodyPr>
          <a:lstStyle/>
          <a:p>
            <a:pPr algn="ctr"/>
            <a:r>
              <a:rPr lang="en-US" sz="4400" b="1" dirty="0">
                <a:solidFill>
                  <a:schemeClr val="bg1"/>
                </a:solidFill>
                <a:effectLst>
                  <a:outerShdw blurRad="410593" dist="16514" dir="5400000" sx="103459" sy="103459" algn="ctr" rotWithShape="0">
                    <a:schemeClr val="tx1"/>
                  </a:outerShdw>
                </a:effectLst>
                <a:latin typeface="Nexa Bold" panose="02000000000000000000" pitchFamily="2" charset="0"/>
              </a:rPr>
              <a:t>What Happened To Israel? </a:t>
            </a:r>
          </a:p>
        </p:txBody>
      </p:sp>
      <p:sp>
        <p:nvSpPr>
          <p:cNvPr id="9" name="TextBox 8">
            <a:extLst>
              <a:ext uri="{FF2B5EF4-FFF2-40B4-BE49-F238E27FC236}">
                <a16:creationId xmlns:a16="http://schemas.microsoft.com/office/drawing/2014/main" id="{CF5DA07C-F753-77DC-A4C6-D1C47D7D3009}"/>
              </a:ext>
            </a:extLst>
          </p:cNvPr>
          <p:cNvSpPr txBox="1"/>
          <p:nvPr/>
        </p:nvSpPr>
        <p:spPr>
          <a:xfrm>
            <a:off x="594360" y="1599501"/>
            <a:ext cx="10271759" cy="1077218"/>
          </a:xfrm>
          <a:prstGeom prst="rect">
            <a:avLst/>
          </a:prstGeom>
          <a:solidFill>
            <a:schemeClr val="bg2">
              <a:lumMod val="25000"/>
            </a:schemeClr>
          </a:solidFill>
        </p:spPr>
        <p:txBody>
          <a:bodyPr wrap="square" rtlCol="0">
            <a:spAutoFit/>
          </a:bodyPr>
          <a:lstStyle/>
          <a:p>
            <a:pPr algn="ctr"/>
            <a:r>
              <a:rPr lang="en-US" sz="3200" dirty="0">
                <a:solidFill>
                  <a:schemeClr val="bg1"/>
                </a:solidFill>
                <a:latin typeface="Nexa Light" panose="02000000000000000000" pitchFamily="2" charset="0"/>
              </a:rPr>
              <a:t>They Substituted Good Preaching </a:t>
            </a:r>
          </a:p>
          <a:p>
            <a:pPr algn="ctr"/>
            <a:r>
              <a:rPr lang="en-US" sz="3200" dirty="0">
                <a:solidFill>
                  <a:schemeClr val="bg1"/>
                </a:solidFill>
                <a:latin typeface="Nexa Light" panose="02000000000000000000" pitchFamily="2" charset="0"/>
              </a:rPr>
              <a:t>For Comfortable Messages </a:t>
            </a:r>
          </a:p>
        </p:txBody>
      </p:sp>
      <p:sp>
        <p:nvSpPr>
          <p:cNvPr id="10" name="TextBox 9">
            <a:extLst>
              <a:ext uri="{FF2B5EF4-FFF2-40B4-BE49-F238E27FC236}">
                <a16:creationId xmlns:a16="http://schemas.microsoft.com/office/drawing/2014/main" id="{BEA1F7DC-9C25-33CD-EA86-1E6B8C239FC4}"/>
              </a:ext>
            </a:extLst>
          </p:cNvPr>
          <p:cNvSpPr txBox="1"/>
          <p:nvPr/>
        </p:nvSpPr>
        <p:spPr>
          <a:xfrm>
            <a:off x="1544222" y="3197699"/>
            <a:ext cx="10075101" cy="1569660"/>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“5 This is what the Lord says: “As for the prophets who lead my people astray, they proclaim ‘peace’ if they have something to eat, but prepare to wage war against anyone who refuses to feed them .”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3:5 </a:t>
            </a:r>
          </a:p>
        </p:txBody>
      </p:sp>
      <p:sp>
        <p:nvSpPr>
          <p:cNvPr id="11" name="TextBox 10">
            <a:extLst>
              <a:ext uri="{FF2B5EF4-FFF2-40B4-BE49-F238E27FC236}">
                <a16:creationId xmlns:a16="http://schemas.microsoft.com/office/drawing/2014/main" id="{7F392869-3B57-72DE-6EB4-BCD7EE325979}"/>
              </a:ext>
            </a:extLst>
          </p:cNvPr>
          <p:cNvSpPr txBox="1"/>
          <p:nvPr/>
        </p:nvSpPr>
        <p:spPr>
          <a:xfrm>
            <a:off x="1544223" y="3162413"/>
            <a:ext cx="10075101" cy="1569660"/>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“Her leaders judge for a bribe, her priests teach for a price, and her prophets tell fortunes for money. Yet they look for the Lord’s support and say, “Is not the Lord among us? No disaster will come upon us .”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3:11 </a:t>
            </a:r>
          </a:p>
        </p:txBody>
      </p:sp>
    </p:spTree>
    <p:extLst>
      <p:ext uri="{BB962C8B-B14F-4D97-AF65-F5344CB8AC3E}">
        <p14:creationId xmlns:p14="http://schemas.microsoft.com/office/powerpoint/2010/main" val="125025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xit" presetSubtype="21" fill="hold" grpId="1" nodeType="withEffect">
                                  <p:stCondLst>
                                    <p:cond delay="0"/>
                                  </p:stCondLst>
                                  <p:childTnLst>
                                    <p:animEffect transition="out" filter="barn(inVertic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xit" presetSubtype="21" fill="hold" grpId="1" nodeType="withEffect">
                                  <p:stCondLst>
                                    <p:cond delay="0"/>
                                  </p:stCondLst>
                                  <p:childTnLst>
                                    <p:animEffect transition="out" filter="barn(inVertical)">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F9261-079C-1CB6-5D66-9AE655844A45}"/>
              </a:ext>
            </a:extLst>
          </p:cNvPr>
          <p:cNvPicPr>
            <a:picLocks noChangeAspect="1"/>
          </p:cNvPicPr>
          <p:nvPr/>
        </p:nvPicPr>
        <p:blipFill rotWithShape="1">
          <a:blip r:embed="rId2"/>
          <a:srcRect l="40248" t="3349" r="8842" b="-1644"/>
          <a:stretch/>
        </p:blipFill>
        <p:spPr>
          <a:xfrm>
            <a:off x="4924164" y="0"/>
            <a:ext cx="7267836" cy="6857998"/>
          </a:xfrm>
          <a:prstGeom prst="rect">
            <a:avLst/>
          </a:prstGeom>
        </p:spPr>
      </p:pic>
      <p:pic>
        <p:nvPicPr>
          <p:cNvPr id="5" name="Picture 4">
            <a:extLst>
              <a:ext uri="{FF2B5EF4-FFF2-40B4-BE49-F238E27FC236}">
                <a16:creationId xmlns:a16="http://schemas.microsoft.com/office/drawing/2014/main" id="{2D8B9173-6CF4-6E98-0E98-13A4BB20AEA5}"/>
              </a:ext>
            </a:extLst>
          </p:cNvPr>
          <p:cNvPicPr>
            <a:picLocks noChangeAspect="1"/>
          </p:cNvPicPr>
          <p:nvPr/>
        </p:nvPicPr>
        <p:blipFill rotWithShape="1">
          <a:blip r:embed="rId2"/>
          <a:srcRect l="31319" t="-3094" r="33387" b="1"/>
          <a:stretch/>
        </p:blipFill>
        <p:spPr>
          <a:xfrm>
            <a:off x="3152384" y="-225469"/>
            <a:ext cx="2743200" cy="7083468"/>
          </a:xfrm>
          <a:prstGeom prst="rect">
            <a:avLst/>
          </a:prstGeom>
        </p:spPr>
      </p:pic>
      <p:pic>
        <p:nvPicPr>
          <p:cNvPr id="7" name="Picture 6">
            <a:extLst>
              <a:ext uri="{FF2B5EF4-FFF2-40B4-BE49-F238E27FC236}">
                <a16:creationId xmlns:a16="http://schemas.microsoft.com/office/drawing/2014/main" id="{10691429-41EA-321E-CEA9-384BC2435D2A}"/>
              </a:ext>
            </a:extLst>
          </p:cNvPr>
          <p:cNvPicPr>
            <a:picLocks noChangeAspect="1"/>
          </p:cNvPicPr>
          <p:nvPr/>
        </p:nvPicPr>
        <p:blipFill rotWithShape="1">
          <a:blip r:embed="rId2"/>
          <a:srcRect l="8373" r="60785" b="1757"/>
          <a:stretch/>
        </p:blipFill>
        <p:spPr>
          <a:xfrm>
            <a:off x="-10764" y="2"/>
            <a:ext cx="4232362" cy="6857998"/>
          </a:xfrm>
          <a:prstGeom prst="rect">
            <a:avLst/>
          </a:prstGeom>
        </p:spPr>
      </p:pic>
      <p:sp>
        <p:nvSpPr>
          <p:cNvPr id="2" name="TextBox 1">
            <a:extLst>
              <a:ext uri="{FF2B5EF4-FFF2-40B4-BE49-F238E27FC236}">
                <a16:creationId xmlns:a16="http://schemas.microsoft.com/office/drawing/2014/main" id="{1BD25466-16B0-7C53-D875-93BFE952A346}"/>
              </a:ext>
            </a:extLst>
          </p:cNvPr>
          <p:cNvSpPr txBox="1"/>
          <p:nvPr/>
        </p:nvSpPr>
        <p:spPr>
          <a:xfrm>
            <a:off x="1065338" y="3075891"/>
            <a:ext cx="10075101" cy="1200329"/>
          </a:xfrm>
          <a:prstGeom prst="rect">
            <a:avLst/>
          </a:prstGeom>
          <a:solidFill>
            <a:srgbClr val="ED3E70"/>
          </a:solidFill>
        </p:spPr>
        <p:txBody>
          <a:bodyPr wrap="square" rtlCol="0">
            <a:spAutoFit/>
          </a:bodyPr>
          <a:lstStyle/>
          <a:p>
            <a:pPr algn="just"/>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“And I said, “Hear now, heads of Jacob And rulers of the house of Israel. Is it not for you to know justice?.” </a:t>
            </a:r>
          </a:p>
          <a:p>
            <a:pPr algn="r"/>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Micah 2:11 </a:t>
            </a:r>
          </a:p>
        </p:txBody>
      </p:sp>
      <p:sp>
        <p:nvSpPr>
          <p:cNvPr id="4" name="TextBox 3">
            <a:extLst>
              <a:ext uri="{FF2B5EF4-FFF2-40B4-BE49-F238E27FC236}">
                <a16:creationId xmlns:a16="http://schemas.microsoft.com/office/drawing/2014/main" id="{1A8F4948-7636-F0EB-6DA9-BFC366A6599D}"/>
              </a:ext>
            </a:extLst>
          </p:cNvPr>
          <p:cNvSpPr txBox="1"/>
          <p:nvPr/>
        </p:nvSpPr>
        <p:spPr>
          <a:xfrm>
            <a:off x="4058" y="677943"/>
            <a:ext cx="7562562" cy="769441"/>
          </a:xfrm>
          <a:prstGeom prst="rect">
            <a:avLst/>
          </a:prstGeom>
          <a:solidFill>
            <a:schemeClr val="bg2">
              <a:lumMod val="90000"/>
              <a:alpha val="82000"/>
            </a:schemeClr>
          </a:solidFill>
          <a:ln>
            <a:noFill/>
          </a:ln>
          <a:effectLst>
            <a:softEdge rad="127000"/>
          </a:effectLst>
        </p:spPr>
        <p:txBody>
          <a:bodyPr wrap="square" rtlCol="0">
            <a:spAutoFit/>
          </a:bodyPr>
          <a:lstStyle/>
          <a:p>
            <a:pPr algn="ctr"/>
            <a:r>
              <a:rPr lang="en-US" sz="4400" b="1" dirty="0">
                <a:solidFill>
                  <a:schemeClr val="bg1"/>
                </a:solidFill>
                <a:effectLst>
                  <a:outerShdw blurRad="410593" dist="16514" dir="5400000" sx="103459" sy="103459" algn="ctr" rotWithShape="0">
                    <a:schemeClr val="tx1"/>
                  </a:outerShdw>
                </a:effectLst>
                <a:latin typeface="Nexa Bold" panose="02000000000000000000" pitchFamily="2" charset="0"/>
              </a:rPr>
              <a:t>What Happened To Israel? </a:t>
            </a:r>
          </a:p>
        </p:txBody>
      </p:sp>
      <p:sp>
        <p:nvSpPr>
          <p:cNvPr id="9" name="TextBox 8">
            <a:extLst>
              <a:ext uri="{FF2B5EF4-FFF2-40B4-BE49-F238E27FC236}">
                <a16:creationId xmlns:a16="http://schemas.microsoft.com/office/drawing/2014/main" id="{CF5DA07C-F753-77DC-A4C6-D1C47D7D3009}"/>
              </a:ext>
            </a:extLst>
          </p:cNvPr>
          <p:cNvSpPr txBox="1"/>
          <p:nvPr/>
        </p:nvSpPr>
        <p:spPr>
          <a:xfrm>
            <a:off x="533400" y="1599501"/>
            <a:ext cx="10607039" cy="1077218"/>
          </a:xfrm>
          <a:prstGeom prst="rect">
            <a:avLst/>
          </a:prstGeom>
          <a:solidFill>
            <a:schemeClr val="bg2">
              <a:lumMod val="25000"/>
            </a:schemeClr>
          </a:solidFill>
        </p:spPr>
        <p:txBody>
          <a:bodyPr wrap="square" rtlCol="0">
            <a:spAutoFit/>
          </a:bodyPr>
          <a:lstStyle/>
          <a:p>
            <a:r>
              <a:rPr lang="en-US" sz="3200" dirty="0">
                <a:solidFill>
                  <a:schemeClr val="bg1"/>
                </a:solidFill>
                <a:latin typeface="Nexa Light" panose="02000000000000000000" pitchFamily="2" charset="0"/>
              </a:rPr>
              <a:t>They Didn’t Take The Time To Know Right From Wrong</a:t>
            </a:r>
          </a:p>
          <a:p>
            <a:r>
              <a:rPr lang="en-US" sz="3200" dirty="0">
                <a:solidFill>
                  <a:schemeClr val="bg1"/>
                </a:solidFill>
                <a:latin typeface="Nexa Light" panose="02000000000000000000" pitchFamily="2" charset="0"/>
              </a:rPr>
              <a:t> </a:t>
            </a:r>
          </a:p>
        </p:txBody>
      </p:sp>
    </p:spTree>
    <p:extLst>
      <p:ext uri="{BB962C8B-B14F-4D97-AF65-F5344CB8AC3E}">
        <p14:creationId xmlns:p14="http://schemas.microsoft.com/office/powerpoint/2010/main" val="3424592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480</Words>
  <Application>Microsoft Macintosh PowerPoint</Application>
  <PresentationFormat>Widescreen</PresentationFormat>
  <Paragraphs>27</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Crow, Carson Clay</dc:creator>
  <cp:lastModifiedBy>Carson Crow</cp:lastModifiedBy>
  <cp:revision>3</cp:revision>
  <dcterms:created xsi:type="dcterms:W3CDTF">2024-04-23T15:27:11Z</dcterms:created>
  <dcterms:modified xsi:type="dcterms:W3CDTF">2024-04-25T18:28:14Z</dcterms:modified>
</cp:coreProperties>
</file>