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0" r:id="rId3"/>
    <p:sldId id="299" r:id="rId4"/>
    <p:sldId id="300" r:id="rId5"/>
    <p:sldId id="301" r:id="rId6"/>
    <p:sldId id="302" r:id="rId7"/>
    <p:sldId id="3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1A9B-BF5C-6838-0C34-93170B7F8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B26009-7A64-84F6-F032-A99ED3E7E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9D7086-2095-2548-BADD-3D99CCF64C4B}"/>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5" name="Footer Placeholder 4">
            <a:extLst>
              <a:ext uri="{FF2B5EF4-FFF2-40B4-BE49-F238E27FC236}">
                <a16:creationId xmlns:a16="http://schemas.microsoft.com/office/drawing/2014/main" id="{97914659-7054-1F4D-8316-C205D5219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D374D-C644-0D5F-FD61-E2A39EFCAAFF}"/>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402508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1112-1AE7-8776-65D7-2BC596E0E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198F9-FEA6-CB54-1AE7-4774362674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D277E-069C-4481-A379-B499AFD49A85}"/>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5" name="Footer Placeholder 4">
            <a:extLst>
              <a:ext uri="{FF2B5EF4-FFF2-40B4-BE49-F238E27FC236}">
                <a16:creationId xmlns:a16="http://schemas.microsoft.com/office/drawing/2014/main" id="{267CD5AD-1AF2-AC18-1ACB-1035F3155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6496-D02B-2BFE-C295-9E8D1A7434C7}"/>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291380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74C25-8244-2A01-DD16-2C26BD14E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DFE714-716C-3A45-B468-DB270EEC4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083AF-ED29-9FAB-4043-848F4C2B0695}"/>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5" name="Footer Placeholder 4">
            <a:extLst>
              <a:ext uri="{FF2B5EF4-FFF2-40B4-BE49-F238E27FC236}">
                <a16:creationId xmlns:a16="http://schemas.microsoft.com/office/drawing/2014/main" id="{35409738-EEE5-DF2D-DE05-64B9394EB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E209E-793E-E3C4-F1C1-6367F14E1EF9}"/>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121836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41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04008" y="604008"/>
            <a:ext cx="10972800" cy="402671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7829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2997-5CD3-ACD7-0B0A-A561AB687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94649-83EA-C33C-E5C7-38FCC9766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EE33D-4601-D5D6-C7F2-463116167A9F}"/>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5" name="Footer Placeholder 4">
            <a:extLst>
              <a:ext uri="{FF2B5EF4-FFF2-40B4-BE49-F238E27FC236}">
                <a16:creationId xmlns:a16="http://schemas.microsoft.com/office/drawing/2014/main" id="{F4358D7C-2647-404A-7B0D-E38CBECD4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C4CDC-3400-5D7C-6974-D4ADFB66DBEE}"/>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218018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0186-0745-55D5-E350-200DB3C07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93B16-AEA5-FA90-267C-6DE9BC39D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80FE3-136C-468D-D56F-C3A75D3EAA97}"/>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5" name="Footer Placeholder 4">
            <a:extLst>
              <a:ext uri="{FF2B5EF4-FFF2-40B4-BE49-F238E27FC236}">
                <a16:creationId xmlns:a16="http://schemas.microsoft.com/office/drawing/2014/main" id="{9A2271A6-BAA5-8E38-209B-8E3735945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04ACA-7774-7E76-C847-39F91B49DB29}"/>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204584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CCB8-AEE9-BD4D-6567-2556A8AA8E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4CD752-0692-D71F-A21B-8B6B3A40C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D6D73E-D676-0D63-CA20-11C527E1A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383BED-0C2F-2D21-2E6D-88F823CBCE68}"/>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6" name="Footer Placeholder 5">
            <a:extLst>
              <a:ext uri="{FF2B5EF4-FFF2-40B4-BE49-F238E27FC236}">
                <a16:creationId xmlns:a16="http://schemas.microsoft.com/office/drawing/2014/main" id="{59F1E4AE-362F-5C4A-BCF5-746F36324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49CFB-762B-7417-84FF-4281C9005E43}"/>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251807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9820-83C1-7624-4599-64F30DE28B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B3804-6C9C-64BF-6D07-47D2B58A6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D59A5F-FA0C-ABEB-1D79-3D5B9EB2C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997024-9D5D-22A7-0A0C-AF4480F01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BE204-522B-A177-F8DC-FC53D8066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58E34E-9DF3-EC30-2772-5E5279AEFFAD}"/>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8" name="Footer Placeholder 7">
            <a:extLst>
              <a:ext uri="{FF2B5EF4-FFF2-40B4-BE49-F238E27FC236}">
                <a16:creationId xmlns:a16="http://schemas.microsoft.com/office/drawing/2014/main" id="{37DF87D6-594E-C73D-EB6B-CB891C0C96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28322-5A40-59B1-1B9A-0EEC879AC3BC}"/>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270967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4063-C4E6-A57C-BEA0-705B91FD3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D11DC-5E81-BCBA-9F8B-948681A0DB66}"/>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4" name="Footer Placeholder 3">
            <a:extLst>
              <a:ext uri="{FF2B5EF4-FFF2-40B4-BE49-F238E27FC236}">
                <a16:creationId xmlns:a16="http://schemas.microsoft.com/office/drawing/2014/main" id="{49EE1377-4FAA-09A9-CC8D-2B4644A8B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B9F4A-C3D2-0FB1-14B5-10794DDBD6CF}"/>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3397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417CB-4F8E-B42C-959D-FBFDD2390752}"/>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3" name="Footer Placeholder 2">
            <a:extLst>
              <a:ext uri="{FF2B5EF4-FFF2-40B4-BE49-F238E27FC236}">
                <a16:creationId xmlns:a16="http://schemas.microsoft.com/office/drawing/2014/main" id="{3F0439C2-4D1F-DBC5-57EE-20EB51317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30E5D3-A889-7A95-2C42-726D1D9A091E}"/>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300592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0696-2A0B-C9AA-8AF1-D254C9A2F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D9B3FA-0FF0-32DD-7F75-C1D13A8B05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28D0D-D2D8-E463-30EB-BA295DB45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E31A1-B18B-C905-921B-2D27B0B1F84F}"/>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6" name="Footer Placeholder 5">
            <a:extLst>
              <a:ext uri="{FF2B5EF4-FFF2-40B4-BE49-F238E27FC236}">
                <a16:creationId xmlns:a16="http://schemas.microsoft.com/office/drawing/2014/main" id="{0B3CE4BE-4551-EC5B-253D-6915C0F9E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CE539-1EB9-0649-4459-E60509DD0286}"/>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163567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6236-6F50-4964-7A85-17AC15A32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B0F87A-39C6-625E-6A30-38442AC3C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0D0BBF-D660-ABA0-2892-3E4FCA151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2E6D3-349D-DA3A-9C2B-5257752479F6}"/>
              </a:ext>
            </a:extLst>
          </p:cNvPr>
          <p:cNvSpPr>
            <a:spLocks noGrp="1"/>
          </p:cNvSpPr>
          <p:nvPr>
            <p:ph type="dt" sz="half" idx="10"/>
          </p:nvPr>
        </p:nvSpPr>
        <p:spPr/>
        <p:txBody>
          <a:bodyPr/>
          <a:lstStyle/>
          <a:p>
            <a:fld id="{4A219F2D-A7B9-6F40-8424-2B5EEA56E0C1}" type="datetimeFigureOut">
              <a:rPr lang="en-US" smtClean="0"/>
              <a:t>3/18/24</a:t>
            </a:fld>
            <a:endParaRPr lang="en-US"/>
          </a:p>
        </p:txBody>
      </p:sp>
      <p:sp>
        <p:nvSpPr>
          <p:cNvPr id="6" name="Footer Placeholder 5">
            <a:extLst>
              <a:ext uri="{FF2B5EF4-FFF2-40B4-BE49-F238E27FC236}">
                <a16:creationId xmlns:a16="http://schemas.microsoft.com/office/drawing/2014/main" id="{5922E06B-FE7B-9017-564E-C1D02929F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282BC-CCD3-2262-ADDC-83B9F87E6A1D}"/>
              </a:ext>
            </a:extLst>
          </p:cNvPr>
          <p:cNvSpPr>
            <a:spLocks noGrp="1"/>
          </p:cNvSpPr>
          <p:nvPr>
            <p:ph type="sldNum" sz="quarter" idx="12"/>
          </p:nvPr>
        </p:nvSpPr>
        <p:spPr/>
        <p:txBody>
          <a:bodyPr/>
          <a:lstStyle/>
          <a:p>
            <a:fld id="{DADB0767-5E4E-A14D-A84E-5A14285D0F95}" type="slidenum">
              <a:rPr lang="en-US" smtClean="0"/>
              <a:t>‹#›</a:t>
            </a:fld>
            <a:endParaRPr lang="en-US"/>
          </a:p>
        </p:txBody>
      </p:sp>
    </p:spTree>
    <p:extLst>
      <p:ext uri="{BB962C8B-B14F-4D97-AF65-F5344CB8AC3E}">
        <p14:creationId xmlns:p14="http://schemas.microsoft.com/office/powerpoint/2010/main" val="163470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0D609-1C40-CD48-D3E5-734415D69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A9585-B1E9-547F-0AE7-0A44215375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BB46A-238A-E675-A158-7F9313D3F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19F2D-A7B9-6F40-8424-2B5EEA56E0C1}" type="datetimeFigureOut">
              <a:rPr lang="en-US" smtClean="0"/>
              <a:t>3/18/24</a:t>
            </a:fld>
            <a:endParaRPr lang="en-US"/>
          </a:p>
        </p:txBody>
      </p:sp>
      <p:sp>
        <p:nvSpPr>
          <p:cNvPr id="5" name="Footer Placeholder 4">
            <a:extLst>
              <a:ext uri="{FF2B5EF4-FFF2-40B4-BE49-F238E27FC236}">
                <a16:creationId xmlns:a16="http://schemas.microsoft.com/office/drawing/2014/main" id="{B7FC4D57-88B7-D5A6-FA92-A568E20FA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460FAE-4F17-3CE6-A079-63CE63C15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B0767-5E4E-A14D-A84E-5A14285D0F95}" type="slidenum">
              <a:rPr lang="en-US" smtClean="0"/>
              <a:t>‹#›</a:t>
            </a:fld>
            <a:endParaRPr lang="en-US"/>
          </a:p>
        </p:txBody>
      </p:sp>
    </p:spTree>
    <p:extLst>
      <p:ext uri="{BB962C8B-B14F-4D97-AF65-F5344CB8AC3E}">
        <p14:creationId xmlns:p14="http://schemas.microsoft.com/office/powerpoint/2010/main" val="188531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video" Target="https://www.youtube.com/embed/TfWLZHFad7w?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70BE2F-B1EB-059E-40AF-A9C57972D145}"/>
              </a:ext>
            </a:extLst>
          </p:cNvPr>
          <p:cNvSpPr txBox="1"/>
          <p:nvPr/>
        </p:nvSpPr>
        <p:spPr>
          <a:xfrm>
            <a:off x="4822521" y="2755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332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C5498-C681-8FB6-AFF9-4FBE8B671625}"/>
              </a:ext>
            </a:extLst>
          </p:cNvPr>
          <p:cNvSpPr txBox="1"/>
          <p:nvPr/>
        </p:nvSpPr>
        <p:spPr>
          <a:xfrm>
            <a:off x="375780" y="413359"/>
            <a:ext cx="11816219" cy="2308324"/>
          </a:xfrm>
          <a:prstGeom prst="rect">
            <a:avLst/>
          </a:prstGeom>
          <a:noFill/>
        </p:spPr>
        <p:txBody>
          <a:bodyPr wrap="square" rtlCol="0">
            <a:spAutoFit/>
          </a:bodyPr>
          <a:lstStyle/>
          <a:p>
            <a:r>
              <a:rPr lang="en-US" sz="3600" b="1" dirty="0">
                <a:solidFill>
                  <a:schemeClr val="bg1"/>
                </a:solidFill>
                <a:latin typeface="Nexa Bold" panose="02000000000000000000" pitchFamily="2" charset="0"/>
              </a:rPr>
              <a:t>Matthew 16: </a:t>
            </a:r>
            <a:r>
              <a:rPr lang="en-US" sz="3200" b="1" dirty="0">
                <a:solidFill>
                  <a:schemeClr val="bg1"/>
                </a:solidFill>
                <a:latin typeface="Nexa Bold" panose="02000000000000000000" pitchFamily="2" charset="0"/>
              </a:rPr>
              <a:t>Peter’s Confession Of Christ  </a:t>
            </a:r>
          </a:p>
          <a:p>
            <a:endParaRPr lang="en-US" sz="3600" b="1" dirty="0">
              <a:solidFill>
                <a:schemeClr val="bg1"/>
              </a:solidFill>
              <a:latin typeface="Nexa Bold" panose="02000000000000000000" pitchFamily="2" charset="0"/>
            </a:endParaRPr>
          </a:p>
          <a:p>
            <a:r>
              <a:rPr lang="en-US" sz="3600" b="1" dirty="0">
                <a:solidFill>
                  <a:schemeClr val="bg1"/>
                </a:solidFill>
                <a:latin typeface="Nexa Bold" panose="02000000000000000000" pitchFamily="2" charset="0"/>
              </a:rPr>
              <a:t> </a:t>
            </a:r>
          </a:p>
          <a:p>
            <a:endParaRPr lang="en-US" sz="3600" b="1" dirty="0">
              <a:solidFill>
                <a:schemeClr val="bg1"/>
              </a:solidFill>
              <a:latin typeface="Nexa Bold" panose="02000000000000000000" pitchFamily="2" charset="0"/>
            </a:endParaRPr>
          </a:p>
        </p:txBody>
      </p:sp>
      <p:sp>
        <p:nvSpPr>
          <p:cNvPr id="7" name="TextBox 6">
            <a:extLst>
              <a:ext uri="{FF2B5EF4-FFF2-40B4-BE49-F238E27FC236}">
                <a16:creationId xmlns:a16="http://schemas.microsoft.com/office/drawing/2014/main" id="{2EDA021E-750C-40F0-58C1-D65FB1E1F0EE}"/>
              </a:ext>
            </a:extLst>
          </p:cNvPr>
          <p:cNvSpPr txBox="1"/>
          <p:nvPr/>
        </p:nvSpPr>
        <p:spPr>
          <a:xfrm>
            <a:off x="11087100" y="261461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C455F57-7841-97BC-5F1B-3ED4086035E9}"/>
              </a:ext>
            </a:extLst>
          </p:cNvPr>
          <p:cNvSpPr txBox="1"/>
          <p:nvPr/>
        </p:nvSpPr>
        <p:spPr>
          <a:xfrm>
            <a:off x="472335" y="1256509"/>
            <a:ext cx="8734295" cy="584775"/>
          </a:xfrm>
          <a:prstGeom prst="rect">
            <a:avLst/>
          </a:prstGeom>
          <a:solidFill>
            <a:srgbClr val="2E4245"/>
          </a:solidFill>
          <a:ln>
            <a:solidFill>
              <a:schemeClr val="tx1"/>
            </a:solidFill>
          </a:ln>
        </p:spPr>
        <p:txBody>
          <a:bodyPr wrap="square" rtlCol="0">
            <a:spAutoFit/>
          </a:bodyPr>
          <a:lstStyle/>
          <a:p>
            <a:r>
              <a:rPr lang="en-US" sz="3200" b="1" dirty="0">
                <a:solidFill>
                  <a:schemeClr val="bg1"/>
                </a:solidFill>
                <a:latin typeface="Nexa Bold" panose="02000000000000000000" pitchFamily="2" charset="0"/>
              </a:rPr>
              <a:t>Lessons &amp; Observations</a:t>
            </a:r>
          </a:p>
        </p:txBody>
      </p:sp>
      <p:pic>
        <p:nvPicPr>
          <p:cNvPr id="6" name="Online Media 5" descr="Peter's Bold Confession at Caesarea Philippi">
            <a:hlinkClick r:id="" action="ppaction://media"/>
            <a:extLst>
              <a:ext uri="{FF2B5EF4-FFF2-40B4-BE49-F238E27FC236}">
                <a16:creationId xmlns:a16="http://schemas.microsoft.com/office/drawing/2014/main" id="{312A48BA-93E9-0136-DA27-7D473F03D6E2}"/>
              </a:ext>
            </a:extLst>
          </p:cNvPr>
          <p:cNvPicPr>
            <a:picLocks noRot="1" noChangeAspect="1"/>
          </p:cNvPicPr>
          <p:nvPr>
            <a:videoFile r:link="rId1"/>
          </p:nvPr>
        </p:nvPicPr>
        <p:blipFill>
          <a:blip r:embed="rId3"/>
          <a:stretch>
            <a:fillRect/>
          </a:stretch>
        </p:blipFill>
        <p:spPr>
          <a:xfrm>
            <a:off x="1849649" y="2026459"/>
            <a:ext cx="8317283" cy="4699264"/>
          </a:xfrm>
          <a:prstGeom prst="rect">
            <a:avLst/>
          </a:prstGeom>
        </p:spPr>
      </p:pic>
    </p:spTree>
    <p:extLst>
      <p:ext uri="{BB962C8B-B14F-4D97-AF65-F5344CB8AC3E}">
        <p14:creationId xmlns:p14="http://schemas.microsoft.com/office/powerpoint/2010/main" val="1698906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C5498-C681-8FB6-AFF9-4FBE8B671625}"/>
              </a:ext>
            </a:extLst>
          </p:cNvPr>
          <p:cNvSpPr txBox="1"/>
          <p:nvPr/>
        </p:nvSpPr>
        <p:spPr>
          <a:xfrm>
            <a:off x="375780" y="413359"/>
            <a:ext cx="11816219" cy="2308324"/>
          </a:xfrm>
          <a:prstGeom prst="rect">
            <a:avLst/>
          </a:prstGeom>
          <a:noFill/>
        </p:spPr>
        <p:txBody>
          <a:bodyPr wrap="square" rtlCol="0">
            <a:spAutoFit/>
          </a:bodyPr>
          <a:lstStyle/>
          <a:p>
            <a:r>
              <a:rPr lang="en-US" sz="3600" b="1" dirty="0">
                <a:solidFill>
                  <a:schemeClr val="bg1"/>
                </a:solidFill>
                <a:latin typeface="Nexa Bold" panose="02000000000000000000" pitchFamily="2" charset="0"/>
              </a:rPr>
              <a:t>Matthew 16: </a:t>
            </a:r>
            <a:r>
              <a:rPr lang="en-US" sz="3200" b="1" dirty="0">
                <a:solidFill>
                  <a:schemeClr val="bg1"/>
                </a:solidFill>
                <a:latin typeface="Nexa Bold" panose="02000000000000000000" pitchFamily="2" charset="0"/>
              </a:rPr>
              <a:t>Peter’s Confession Of Christ  </a:t>
            </a:r>
          </a:p>
          <a:p>
            <a:endParaRPr lang="en-US" sz="3600" b="1" dirty="0">
              <a:solidFill>
                <a:schemeClr val="bg1"/>
              </a:solidFill>
              <a:latin typeface="Nexa Bold" panose="02000000000000000000" pitchFamily="2" charset="0"/>
            </a:endParaRPr>
          </a:p>
          <a:p>
            <a:r>
              <a:rPr lang="en-US" sz="3600" b="1" dirty="0">
                <a:solidFill>
                  <a:schemeClr val="bg1"/>
                </a:solidFill>
                <a:latin typeface="Nexa Bold" panose="02000000000000000000" pitchFamily="2" charset="0"/>
              </a:rPr>
              <a:t> </a:t>
            </a:r>
          </a:p>
          <a:p>
            <a:endParaRPr lang="en-US" sz="3600" b="1" dirty="0">
              <a:solidFill>
                <a:schemeClr val="bg1"/>
              </a:solidFill>
              <a:latin typeface="Nexa Bold" panose="02000000000000000000" pitchFamily="2" charset="0"/>
            </a:endParaRPr>
          </a:p>
        </p:txBody>
      </p:sp>
      <p:sp>
        <p:nvSpPr>
          <p:cNvPr id="7" name="TextBox 6">
            <a:extLst>
              <a:ext uri="{FF2B5EF4-FFF2-40B4-BE49-F238E27FC236}">
                <a16:creationId xmlns:a16="http://schemas.microsoft.com/office/drawing/2014/main" id="{2EDA021E-750C-40F0-58C1-D65FB1E1F0EE}"/>
              </a:ext>
            </a:extLst>
          </p:cNvPr>
          <p:cNvSpPr txBox="1"/>
          <p:nvPr/>
        </p:nvSpPr>
        <p:spPr>
          <a:xfrm>
            <a:off x="11087100" y="261461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C455F57-7841-97BC-5F1B-3ED4086035E9}"/>
              </a:ext>
            </a:extLst>
          </p:cNvPr>
          <p:cNvSpPr txBox="1"/>
          <p:nvPr/>
        </p:nvSpPr>
        <p:spPr>
          <a:xfrm>
            <a:off x="472335" y="1256509"/>
            <a:ext cx="8734295" cy="584775"/>
          </a:xfrm>
          <a:prstGeom prst="rect">
            <a:avLst/>
          </a:prstGeom>
          <a:solidFill>
            <a:srgbClr val="2E4245"/>
          </a:solidFill>
          <a:ln>
            <a:solidFill>
              <a:schemeClr val="tx1"/>
            </a:solidFill>
          </a:ln>
        </p:spPr>
        <p:txBody>
          <a:bodyPr wrap="square" rtlCol="0">
            <a:spAutoFit/>
          </a:bodyPr>
          <a:lstStyle/>
          <a:p>
            <a:r>
              <a:rPr lang="en-US" sz="3200" b="1" dirty="0">
                <a:solidFill>
                  <a:schemeClr val="bg1"/>
                </a:solidFill>
                <a:latin typeface="Nexa Bold" panose="02000000000000000000" pitchFamily="2" charset="0"/>
              </a:rPr>
              <a:t>Lessons &amp; Observations</a:t>
            </a:r>
          </a:p>
        </p:txBody>
      </p:sp>
      <p:sp>
        <p:nvSpPr>
          <p:cNvPr id="8" name="TextBox 7">
            <a:extLst>
              <a:ext uri="{FF2B5EF4-FFF2-40B4-BE49-F238E27FC236}">
                <a16:creationId xmlns:a16="http://schemas.microsoft.com/office/drawing/2014/main" id="{6003EBD8-8208-282E-A491-A59CAB1BDC07}"/>
              </a:ext>
            </a:extLst>
          </p:cNvPr>
          <p:cNvSpPr txBox="1"/>
          <p:nvPr/>
        </p:nvSpPr>
        <p:spPr>
          <a:xfrm>
            <a:off x="920169" y="2147923"/>
            <a:ext cx="10453818" cy="3416320"/>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“In about 20 BCE, </a:t>
            </a:r>
            <a:r>
              <a:rPr lang="en-US" sz="2400" dirty="0" err="1">
                <a:latin typeface="Nexa Light" panose="02000000000000000000" pitchFamily="2" charset="0"/>
              </a:rPr>
              <a:t>Paneas</a:t>
            </a:r>
            <a:r>
              <a:rPr lang="en-US" sz="2400" dirty="0">
                <a:latin typeface="Nexa Light" panose="02000000000000000000" pitchFamily="2" charset="0"/>
              </a:rPr>
              <a:t> was annexed to Herod by the Emperor Augustus and Herod thereafter erected a temple at </a:t>
            </a:r>
            <a:r>
              <a:rPr lang="en-US" sz="2400" dirty="0" err="1">
                <a:latin typeface="Nexa Light" panose="02000000000000000000" pitchFamily="2" charset="0"/>
              </a:rPr>
              <a:t>Paneas</a:t>
            </a:r>
            <a:r>
              <a:rPr lang="en-US" sz="2400" dirty="0">
                <a:latin typeface="Nexa Light" panose="02000000000000000000" pitchFamily="2" charset="0"/>
              </a:rPr>
              <a:t> in honor of Augustus in about 19 BCE. The temple was placed in front of the Cave of Pan. The front facade had four Ionic columns supporting an unbroken pediment. And it appears that the temple did not have a back wall, but that the </a:t>
            </a:r>
            <a:r>
              <a:rPr lang="en-US" sz="2400" dirty="0" err="1">
                <a:latin typeface="Nexa Light" panose="02000000000000000000" pitchFamily="2" charset="0"/>
              </a:rPr>
              <a:t>adyton</a:t>
            </a:r>
            <a:r>
              <a:rPr lang="en-US" sz="2400" dirty="0">
                <a:latin typeface="Nexa Light" panose="02000000000000000000" pitchFamily="2" charset="0"/>
              </a:rPr>
              <a:t>, the small area at the far end of the temple which normally housed the image of the deity (the holy of holies) was the cave itself.  This allowed animal sacrifices to Pan to be thrown directly into the chasm of the cave .”</a:t>
            </a:r>
          </a:p>
        </p:txBody>
      </p:sp>
      <p:sp>
        <p:nvSpPr>
          <p:cNvPr id="6" name="TextBox 5">
            <a:extLst>
              <a:ext uri="{FF2B5EF4-FFF2-40B4-BE49-F238E27FC236}">
                <a16:creationId xmlns:a16="http://schemas.microsoft.com/office/drawing/2014/main" id="{7773C574-CD72-05DF-EA90-7BDA107C79F4}"/>
              </a:ext>
            </a:extLst>
          </p:cNvPr>
          <p:cNvSpPr txBox="1"/>
          <p:nvPr/>
        </p:nvSpPr>
        <p:spPr>
          <a:xfrm>
            <a:off x="920169" y="2147923"/>
            <a:ext cx="10453818" cy="3416320"/>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“Caesarea Philippi was an area associated with idols and rival deities. “The area was scattered with temples of the ancient Syrian Baal worship… there rose a great hill, in which was a deep cavern; and that cavern was said to be the birthplace of the great god Pan, the god of nature…In Caesarea Philippi there was a great temple of white marble built to the godhead of Caesar…It is as if Jesus deliberately set himself against the background of the world’s religions in all their history and splendor, and demanded to be compared to them and to have the verdict given in his favor.”</a:t>
            </a:r>
          </a:p>
        </p:txBody>
      </p:sp>
    </p:spTree>
    <p:extLst>
      <p:ext uri="{BB962C8B-B14F-4D97-AF65-F5344CB8AC3E}">
        <p14:creationId xmlns:p14="http://schemas.microsoft.com/office/powerpoint/2010/main" val="2765756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xit" presetSubtype="21" fill="hold" grpId="1" nodeType="withEffect">
                                  <p:stCondLst>
                                    <p:cond delay="0"/>
                                  </p:stCondLst>
                                  <p:childTnLst>
                                    <p:animEffect transition="out" filter="barn(inVertic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C5498-C681-8FB6-AFF9-4FBE8B671625}"/>
              </a:ext>
            </a:extLst>
          </p:cNvPr>
          <p:cNvSpPr txBox="1"/>
          <p:nvPr/>
        </p:nvSpPr>
        <p:spPr>
          <a:xfrm>
            <a:off x="375780" y="413359"/>
            <a:ext cx="11816219" cy="646331"/>
          </a:xfrm>
          <a:prstGeom prst="rect">
            <a:avLst/>
          </a:prstGeom>
          <a:noFill/>
        </p:spPr>
        <p:txBody>
          <a:bodyPr wrap="square" rtlCol="0">
            <a:spAutoFit/>
          </a:bodyPr>
          <a:lstStyle/>
          <a:p>
            <a:r>
              <a:rPr lang="en-US" sz="3600" b="1" dirty="0">
                <a:solidFill>
                  <a:schemeClr val="bg1"/>
                </a:solidFill>
                <a:latin typeface="Nexa Bold" panose="02000000000000000000" pitchFamily="2" charset="0"/>
              </a:rPr>
              <a:t>Matthew 16: </a:t>
            </a:r>
            <a:r>
              <a:rPr lang="en-US" sz="3200" b="1" dirty="0">
                <a:solidFill>
                  <a:schemeClr val="bg1"/>
                </a:solidFill>
                <a:latin typeface="Nexa Bold" panose="02000000000000000000" pitchFamily="2" charset="0"/>
              </a:rPr>
              <a:t>Peter’s Confession Of Christ  </a:t>
            </a:r>
          </a:p>
        </p:txBody>
      </p:sp>
      <p:sp>
        <p:nvSpPr>
          <p:cNvPr id="7" name="TextBox 6">
            <a:extLst>
              <a:ext uri="{FF2B5EF4-FFF2-40B4-BE49-F238E27FC236}">
                <a16:creationId xmlns:a16="http://schemas.microsoft.com/office/drawing/2014/main" id="{2EDA021E-750C-40F0-58C1-D65FB1E1F0EE}"/>
              </a:ext>
            </a:extLst>
          </p:cNvPr>
          <p:cNvSpPr txBox="1"/>
          <p:nvPr/>
        </p:nvSpPr>
        <p:spPr>
          <a:xfrm>
            <a:off x="11087100" y="261461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C455F57-7841-97BC-5F1B-3ED4086035E9}"/>
              </a:ext>
            </a:extLst>
          </p:cNvPr>
          <p:cNvSpPr txBox="1"/>
          <p:nvPr/>
        </p:nvSpPr>
        <p:spPr>
          <a:xfrm>
            <a:off x="472335" y="1256509"/>
            <a:ext cx="8734295" cy="584775"/>
          </a:xfrm>
          <a:prstGeom prst="rect">
            <a:avLst/>
          </a:prstGeom>
          <a:solidFill>
            <a:srgbClr val="2E4245"/>
          </a:solidFill>
          <a:ln>
            <a:solidFill>
              <a:schemeClr val="tx1"/>
            </a:solidFill>
          </a:ln>
        </p:spPr>
        <p:txBody>
          <a:bodyPr wrap="square" rtlCol="0">
            <a:spAutoFit/>
          </a:bodyPr>
          <a:lstStyle/>
          <a:p>
            <a:r>
              <a:rPr lang="en-US" sz="3200" b="1" dirty="0">
                <a:solidFill>
                  <a:schemeClr val="bg1"/>
                </a:solidFill>
                <a:latin typeface="Nexa Bold" panose="02000000000000000000" pitchFamily="2" charset="0"/>
              </a:rPr>
              <a:t>Lessons &amp; Observations</a:t>
            </a:r>
          </a:p>
        </p:txBody>
      </p:sp>
      <p:sp>
        <p:nvSpPr>
          <p:cNvPr id="10" name="TextBox 9">
            <a:extLst>
              <a:ext uri="{FF2B5EF4-FFF2-40B4-BE49-F238E27FC236}">
                <a16:creationId xmlns:a16="http://schemas.microsoft.com/office/drawing/2014/main" id="{9B428FD9-C377-3AF8-00F1-5C31635E7F2D}"/>
              </a:ext>
            </a:extLst>
          </p:cNvPr>
          <p:cNvSpPr txBox="1"/>
          <p:nvPr/>
        </p:nvSpPr>
        <p:spPr>
          <a:xfrm>
            <a:off x="647972" y="2972800"/>
            <a:ext cx="11271831" cy="523220"/>
          </a:xfrm>
          <a:prstGeom prst="rect">
            <a:avLst/>
          </a:prstGeom>
          <a:solidFill>
            <a:schemeClr val="accent3">
              <a:lumMod val="50000"/>
            </a:schemeClr>
          </a:solidFill>
          <a:ln>
            <a:solidFill>
              <a:schemeClr val="tx1"/>
            </a:solidFill>
          </a:ln>
        </p:spPr>
        <p:txBody>
          <a:bodyPr wrap="square" rtlCol="0">
            <a:spAutoFit/>
          </a:bodyPr>
          <a:lstStyle/>
          <a:p>
            <a:r>
              <a:rPr lang="en-US" sz="2800" dirty="0">
                <a:solidFill>
                  <a:schemeClr val="bg1"/>
                </a:solidFill>
                <a:latin typeface="Nexa Light" panose="02000000000000000000" pitchFamily="2" charset="0"/>
              </a:rPr>
              <a:t>The Other Apostles Were Given Authority (Matthew 18:18) </a:t>
            </a:r>
          </a:p>
        </p:txBody>
      </p:sp>
      <p:sp>
        <p:nvSpPr>
          <p:cNvPr id="3" name="TextBox 2">
            <a:extLst>
              <a:ext uri="{FF2B5EF4-FFF2-40B4-BE49-F238E27FC236}">
                <a16:creationId xmlns:a16="http://schemas.microsoft.com/office/drawing/2014/main" id="{93EB704E-AA10-1132-A98A-4F7EEF82DC6D}"/>
              </a:ext>
            </a:extLst>
          </p:cNvPr>
          <p:cNvSpPr txBox="1"/>
          <p:nvPr/>
        </p:nvSpPr>
        <p:spPr>
          <a:xfrm>
            <a:off x="563671" y="2165782"/>
            <a:ext cx="4885151" cy="461665"/>
          </a:xfrm>
          <a:prstGeom prst="rect">
            <a:avLst/>
          </a:prstGeom>
          <a:noFill/>
        </p:spPr>
        <p:txBody>
          <a:bodyPr wrap="square" rtlCol="0">
            <a:spAutoFit/>
          </a:bodyPr>
          <a:lstStyle/>
          <a:p>
            <a:r>
              <a:rPr lang="en-US" sz="2400" b="1" dirty="0">
                <a:solidFill>
                  <a:schemeClr val="bg1"/>
                </a:solidFill>
                <a:latin typeface="Nexa Bold" panose="02000000000000000000" pitchFamily="2" charset="0"/>
              </a:rPr>
              <a:t>Is Peter The First Pope? </a:t>
            </a:r>
          </a:p>
        </p:txBody>
      </p:sp>
      <p:sp>
        <p:nvSpPr>
          <p:cNvPr id="5" name="TextBox 4">
            <a:extLst>
              <a:ext uri="{FF2B5EF4-FFF2-40B4-BE49-F238E27FC236}">
                <a16:creationId xmlns:a16="http://schemas.microsoft.com/office/drawing/2014/main" id="{D9E6DDB2-D203-16A9-D4AD-63918898B335}"/>
              </a:ext>
            </a:extLst>
          </p:cNvPr>
          <p:cNvSpPr txBox="1"/>
          <p:nvPr/>
        </p:nvSpPr>
        <p:spPr>
          <a:xfrm>
            <a:off x="647973" y="3659150"/>
            <a:ext cx="11271831" cy="523220"/>
          </a:xfrm>
          <a:prstGeom prst="rect">
            <a:avLst/>
          </a:prstGeom>
          <a:solidFill>
            <a:schemeClr val="accent3">
              <a:lumMod val="50000"/>
            </a:schemeClr>
          </a:solidFill>
          <a:ln>
            <a:solidFill>
              <a:schemeClr val="tx1"/>
            </a:solidFill>
          </a:ln>
        </p:spPr>
        <p:txBody>
          <a:bodyPr wrap="square" rtlCol="0">
            <a:spAutoFit/>
          </a:bodyPr>
          <a:lstStyle/>
          <a:p>
            <a:r>
              <a:rPr lang="en-US" sz="2800" dirty="0">
                <a:solidFill>
                  <a:schemeClr val="bg1"/>
                </a:solidFill>
                <a:latin typeface="Nexa Light" panose="02000000000000000000" pitchFamily="2" charset="0"/>
              </a:rPr>
              <a:t>The Other Apostles didn’t honor Peter as Superior (Acts 15:13-22)</a:t>
            </a:r>
          </a:p>
        </p:txBody>
      </p:sp>
      <p:sp>
        <p:nvSpPr>
          <p:cNvPr id="9" name="TextBox 8">
            <a:extLst>
              <a:ext uri="{FF2B5EF4-FFF2-40B4-BE49-F238E27FC236}">
                <a16:creationId xmlns:a16="http://schemas.microsoft.com/office/drawing/2014/main" id="{A1535F81-3180-7203-DA36-A8246E963092}"/>
              </a:ext>
            </a:extLst>
          </p:cNvPr>
          <p:cNvSpPr txBox="1"/>
          <p:nvPr/>
        </p:nvSpPr>
        <p:spPr>
          <a:xfrm>
            <a:off x="647972" y="4345500"/>
            <a:ext cx="11271831" cy="523220"/>
          </a:xfrm>
          <a:prstGeom prst="rect">
            <a:avLst/>
          </a:prstGeom>
          <a:solidFill>
            <a:schemeClr val="accent3">
              <a:lumMod val="50000"/>
            </a:schemeClr>
          </a:solidFill>
          <a:ln>
            <a:solidFill>
              <a:schemeClr val="tx1"/>
            </a:solidFill>
          </a:ln>
        </p:spPr>
        <p:txBody>
          <a:bodyPr wrap="square" rtlCol="0">
            <a:spAutoFit/>
          </a:bodyPr>
          <a:lstStyle/>
          <a:p>
            <a:r>
              <a:rPr lang="en-US" sz="2800" dirty="0">
                <a:solidFill>
                  <a:schemeClr val="bg1"/>
                </a:solidFill>
                <a:latin typeface="Nexa Light" panose="02000000000000000000" pitchFamily="2" charset="0"/>
              </a:rPr>
              <a:t>Peter Had To Be Rebuked (Gal 2:11-14)</a:t>
            </a:r>
          </a:p>
        </p:txBody>
      </p:sp>
      <p:sp>
        <p:nvSpPr>
          <p:cNvPr id="11" name="TextBox 10">
            <a:extLst>
              <a:ext uri="{FF2B5EF4-FFF2-40B4-BE49-F238E27FC236}">
                <a16:creationId xmlns:a16="http://schemas.microsoft.com/office/drawing/2014/main" id="{9F306830-09F2-D697-8F1C-AF45701E218E}"/>
              </a:ext>
            </a:extLst>
          </p:cNvPr>
          <p:cNvSpPr txBox="1"/>
          <p:nvPr/>
        </p:nvSpPr>
        <p:spPr>
          <a:xfrm>
            <a:off x="818013" y="2891726"/>
            <a:ext cx="10453818" cy="2677656"/>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“We should understand this as Jesus giving both the permission and the authority to the first-generation apostles to make the rules for the early church – and indirectly, the inspired writings that would guide all generations of Christians. The authority that Peter carries is “not an authority which he alone carries, as may be seen from the repetition of the latter part of the verse in Matthew 18:18 with reference to the disciple group as a whole .”</a:t>
            </a:r>
          </a:p>
        </p:txBody>
      </p:sp>
      <p:sp>
        <p:nvSpPr>
          <p:cNvPr id="12" name="TextBox 11">
            <a:extLst>
              <a:ext uri="{FF2B5EF4-FFF2-40B4-BE49-F238E27FC236}">
                <a16:creationId xmlns:a16="http://schemas.microsoft.com/office/drawing/2014/main" id="{5F064099-2D96-A99F-D474-1EE18BF4609E}"/>
              </a:ext>
            </a:extLst>
          </p:cNvPr>
          <p:cNvSpPr txBox="1"/>
          <p:nvPr/>
        </p:nvSpPr>
        <p:spPr>
          <a:xfrm>
            <a:off x="944763" y="2904636"/>
            <a:ext cx="10453818" cy="1200329"/>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“Paul, an apostle—sent not from men nor by a man, but by Jesus Christ and God the Father, who raised him from the dead.”</a:t>
            </a:r>
          </a:p>
          <a:p>
            <a:pPr algn="r"/>
            <a:r>
              <a:rPr lang="en-US" sz="2400" dirty="0">
                <a:latin typeface="Nexa Light" panose="02000000000000000000" pitchFamily="2" charset="0"/>
              </a:rPr>
              <a:t>Galatians 1:1</a:t>
            </a:r>
          </a:p>
        </p:txBody>
      </p:sp>
      <p:sp>
        <p:nvSpPr>
          <p:cNvPr id="13" name="TextBox 12">
            <a:extLst>
              <a:ext uri="{FF2B5EF4-FFF2-40B4-BE49-F238E27FC236}">
                <a16:creationId xmlns:a16="http://schemas.microsoft.com/office/drawing/2014/main" id="{4A643FF1-7AF0-793E-C344-F0C844B43654}"/>
              </a:ext>
            </a:extLst>
          </p:cNvPr>
          <p:cNvSpPr txBox="1"/>
          <p:nvPr/>
        </p:nvSpPr>
        <p:spPr>
          <a:xfrm>
            <a:off x="812681" y="2898334"/>
            <a:ext cx="10453818" cy="1938992"/>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“built on the foundation of the apostles and prophets, with Christ Jesus himself as the chief cornerstone…..which was not made known to people in other generations as it has now been revealed by the Spirit to God’s holy apostles and prophets .”</a:t>
            </a:r>
          </a:p>
          <a:p>
            <a:pPr algn="r"/>
            <a:r>
              <a:rPr lang="en-US" sz="2400" dirty="0">
                <a:latin typeface="Nexa Light" panose="02000000000000000000" pitchFamily="2" charset="0"/>
              </a:rPr>
              <a:t>Ephesians  2:20; 3:5</a:t>
            </a:r>
          </a:p>
        </p:txBody>
      </p:sp>
      <p:sp>
        <p:nvSpPr>
          <p:cNvPr id="14" name="TextBox 13">
            <a:extLst>
              <a:ext uri="{FF2B5EF4-FFF2-40B4-BE49-F238E27FC236}">
                <a16:creationId xmlns:a16="http://schemas.microsoft.com/office/drawing/2014/main" id="{6DC02ADE-5140-6B0E-D3BD-DECE2D1E5C66}"/>
              </a:ext>
            </a:extLst>
          </p:cNvPr>
          <p:cNvSpPr txBox="1"/>
          <p:nvPr/>
        </p:nvSpPr>
        <p:spPr>
          <a:xfrm>
            <a:off x="818013" y="2877005"/>
            <a:ext cx="10453818" cy="1200329"/>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“I want you to recall the words spoken in the past by the holy prophets and the command given by our Lord and Savior through your apostles.”</a:t>
            </a:r>
          </a:p>
          <a:p>
            <a:pPr algn="r"/>
            <a:r>
              <a:rPr lang="en-US" sz="2400" dirty="0">
                <a:latin typeface="Nexa Light" panose="02000000000000000000" pitchFamily="2" charset="0"/>
              </a:rPr>
              <a:t>2 Peter 3:2</a:t>
            </a:r>
          </a:p>
        </p:txBody>
      </p:sp>
    </p:spTree>
    <p:extLst>
      <p:ext uri="{BB962C8B-B14F-4D97-AF65-F5344CB8AC3E}">
        <p14:creationId xmlns:p14="http://schemas.microsoft.com/office/powerpoint/2010/main" val="2106788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xit" presetSubtype="21" fill="hold" grpId="1" nodeType="withEffect">
                                  <p:stCondLst>
                                    <p:cond delay="0"/>
                                  </p:stCondLst>
                                  <p:childTnLst>
                                    <p:animEffect transition="out" filter="barn(inVertic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6" presetClass="exit" presetSubtype="21" fill="hold" grpId="1" nodeType="withEffect">
                                  <p:stCondLst>
                                    <p:cond delay="0"/>
                                  </p:stCondLst>
                                  <p:childTnLst>
                                    <p:animEffect transition="out" filter="barn(inVertic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6" presetClass="exit" presetSubtype="21" fill="hold" grpId="1" nodeType="withEffect">
                                  <p:stCondLst>
                                    <p:cond delay="0"/>
                                  </p:stCondLst>
                                  <p:childTnLst>
                                    <p:animEffect transition="out" filter="barn(inVertic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xit" presetSubtype="21" fill="hold" grpId="1" nodeType="withEffect">
                                  <p:stCondLst>
                                    <p:cond delay="0"/>
                                  </p:stCondLst>
                                  <p:childTnLst>
                                    <p:animEffect transition="out" filter="barn(inVertical)">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xit" presetSubtype="21" fill="hold" grpId="1" nodeType="withEffect">
                                  <p:stCondLst>
                                    <p:cond delay="0"/>
                                  </p:stCondLst>
                                  <p:childTnLst>
                                    <p:animEffect transition="out" filter="barn(inVertical)">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par>
                                <p:cTn id="53" presetID="16" presetClass="exit" presetSubtype="21" fill="hold" grpId="1" nodeType="withEffect">
                                  <p:stCondLst>
                                    <p:cond delay="0"/>
                                  </p:stCondLst>
                                  <p:childTnLst>
                                    <p:animEffect transition="out" filter="barn(inVertical)">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 grpId="0" animBg="1"/>
      <p:bldP spid="5" grpId="1" animBg="1"/>
      <p:bldP spid="9" grpId="0" animBg="1"/>
      <p:bldP spid="9" grpId="1" animBg="1"/>
      <p:bldP spid="11" grpId="0" animBg="1"/>
      <p:bldP spid="11" grpId="1" animBg="1"/>
      <p:bldP spid="12" grpId="0" animBg="1"/>
      <p:bldP spid="12" grpId="1" animBg="1"/>
      <p:bldP spid="13" grpId="0"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C5498-C681-8FB6-AFF9-4FBE8B671625}"/>
              </a:ext>
            </a:extLst>
          </p:cNvPr>
          <p:cNvSpPr txBox="1"/>
          <p:nvPr/>
        </p:nvSpPr>
        <p:spPr>
          <a:xfrm>
            <a:off x="375780" y="413359"/>
            <a:ext cx="11816219" cy="646331"/>
          </a:xfrm>
          <a:prstGeom prst="rect">
            <a:avLst/>
          </a:prstGeom>
          <a:noFill/>
        </p:spPr>
        <p:txBody>
          <a:bodyPr wrap="square" rtlCol="0">
            <a:spAutoFit/>
          </a:bodyPr>
          <a:lstStyle/>
          <a:p>
            <a:r>
              <a:rPr lang="en-US" sz="3600" b="1" dirty="0">
                <a:solidFill>
                  <a:schemeClr val="bg1"/>
                </a:solidFill>
                <a:latin typeface="Nexa Bold" panose="02000000000000000000" pitchFamily="2" charset="0"/>
              </a:rPr>
              <a:t>Matthew 16: </a:t>
            </a:r>
            <a:r>
              <a:rPr lang="en-US" sz="3200" b="1" dirty="0">
                <a:solidFill>
                  <a:schemeClr val="bg1"/>
                </a:solidFill>
                <a:latin typeface="Nexa Bold" panose="02000000000000000000" pitchFamily="2" charset="0"/>
              </a:rPr>
              <a:t>Peter’s Confession Of Christ </a:t>
            </a:r>
          </a:p>
        </p:txBody>
      </p:sp>
      <p:sp>
        <p:nvSpPr>
          <p:cNvPr id="7" name="TextBox 6">
            <a:extLst>
              <a:ext uri="{FF2B5EF4-FFF2-40B4-BE49-F238E27FC236}">
                <a16:creationId xmlns:a16="http://schemas.microsoft.com/office/drawing/2014/main" id="{2EDA021E-750C-40F0-58C1-D65FB1E1F0EE}"/>
              </a:ext>
            </a:extLst>
          </p:cNvPr>
          <p:cNvSpPr txBox="1"/>
          <p:nvPr/>
        </p:nvSpPr>
        <p:spPr>
          <a:xfrm>
            <a:off x="11087100" y="261461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C455F57-7841-97BC-5F1B-3ED4086035E9}"/>
              </a:ext>
            </a:extLst>
          </p:cNvPr>
          <p:cNvSpPr txBox="1"/>
          <p:nvPr/>
        </p:nvSpPr>
        <p:spPr>
          <a:xfrm>
            <a:off x="472335" y="1256509"/>
            <a:ext cx="8734295" cy="584775"/>
          </a:xfrm>
          <a:prstGeom prst="rect">
            <a:avLst/>
          </a:prstGeom>
          <a:solidFill>
            <a:srgbClr val="2E4245"/>
          </a:solidFill>
          <a:ln>
            <a:solidFill>
              <a:schemeClr val="tx1"/>
            </a:solidFill>
          </a:ln>
        </p:spPr>
        <p:txBody>
          <a:bodyPr wrap="square" rtlCol="0">
            <a:spAutoFit/>
          </a:bodyPr>
          <a:lstStyle/>
          <a:p>
            <a:r>
              <a:rPr lang="en-US" sz="3200" b="1" dirty="0">
                <a:solidFill>
                  <a:schemeClr val="bg1"/>
                </a:solidFill>
                <a:latin typeface="Nexa Bold" panose="02000000000000000000" pitchFamily="2" charset="0"/>
              </a:rPr>
              <a:t>Lessons &amp; Observations</a:t>
            </a:r>
          </a:p>
        </p:txBody>
      </p:sp>
      <p:sp>
        <p:nvSpPr>
          <p:cNvPr id="10" name="TextBox 9">
            <a:extLst>
              <a:ext uri="{FF2B5EF4-FFF2-40B4-BE49-F238E27FC236}">
                <a16:creationId xmlns:a16="http://schemas.microsoft.com/office/drawing/2014/main" id="{9B428FD9-C377-3AF8-00F1-5C31635E7F2D}"/>
              </a:ext>
            </a:extLst>
          </p:cNvPr>
          <p:cNvSpPr txBox="1"/>
          <p:nvPr/>
        </p:nvSpPr>
        <p:spPr>
          <a:xfrm>
            <a:off x="1377964" y="2244629"/>
            <a:ext cx="7039526" cy="954107"/>
          </a:xfrm>
          <a:prstGeom prst="rect">
            <a:avLst/>
          </a:prstGeom>
          <a:solidFill>
            <a:schemeClr val="accent3">
              <a:lumMod val="50000"/>
            </a:schemeClr>
          </a:solidFill>
          <a:ln>
            <a:solidFill>
              <a:schemeClr val="tx1"/>
            </a:solidFill>
          </a:ln>
        </p:spPr>
        <p:txBody>
          <a:bodyPr wrap="square" rtlCol="0">
            <a:spAutoFit/>
          </a:bodyPr>
          <a:lstStyle/>
          <a:p>
            <a:pPr algn="ctr"/>
            <a:r>
              <a:rPr lang="en-US" sz="2800" dirty="0">
                <a:solidFill>
                  <a:schemeClr val="bg1"/>
                </a:solidFill>
                <a:latin typeface="Nexa Light" panose="02000000000000000000" pitchFamily="2" charset="0"/>
              </a:rPr>
              <a:t>Our Faith Can Grow! And Our Story Be Rewritten! </a:t>
            </a:r>
          </a:p>
        </p:txBody>
      </p:sp>
      <p:sp>
        <p:nvSpPr>
          <p:cNvPr id="3" name="TextBox 2">
            <a:extLst>
              <a:ext uri="{FF2B5EF4-FFF2-40B4-BE49-F238E27FC236}">
                <a16:creationId xmlns:a16="http://schemas.microsoft.com/office/drawing/2014/main" id="{5FA73727-13AC-B031-E0C2-6D9C09B56557}"/>
              </a:ext>
            </a:extLst>
          </p:cNvPr>
          <p:cNvSpPr txBox="1"/>
          <p:nvPr/>
        </p:nvSpPr>
        <p:spPr>
          <a:xfrm>
            <a:off x="1377964" y="3303223"/>
            <a:ext cx="7039526" cy="954107"/>
          </a:xfrm>
          <a:prstGeom prst="rect">
            <a:avLst/>
          </a:prstGeom>
          <a:solidFill>
            <a:schemeClr val="accent3">
              <a:lumMod val="50000"/>
            </a:schemeClr>
          </a:solidFill>
          <a:ln>
            <a:solidFill>
              <a:schemeClr val="tx1"/>
            </a:solidFill>
          </a:ln>
        </p:spPr>
        <p:txBody>
          <a:bodyPr wrap="square" rtlCol="0">
            <a:spAutoFit/>
          </a:bodyPr>
          <a:lstStyle/>
          <a:p>
            <a:pPr algn="ctr"/>
            <a:r>
              <a:rPr lang="en-US" sz="2800" dirty="0">
                <a:solidFill>
                  <a:schemeClr val="bg1"/>
                </a:solidFill>
                <a:latin typeface="Nexa Light" panose="02000000000000000000" pitchFamily="2" charset="0"/>
              </a:rPr>
              <a:t>We Need To Develop A Faith That Withstands The Storms</a:t>
            </a:r>
          </a:p>
        </p:txBody>
      </p:sp>
    </p:spTree>
    <p:extLst>
      <p:ext uri="{BB962C8B-B14F-4D97-AF65-F5344CB8AC3E}">
        <p14:creationId xmlns:p14="http://schemas.microsoft.com/office/powerpoint/2010/main" val="2292339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C5498-C681-8FB6-AFF9-4FBE8B671625}"/>
              </a:ext>
            </a:extLst>
          </p:cNvPr>
          <p:cNvSpPr txBox="1"/>
          <p:nvPr/>
        </p:nvSpPr>
        <p:spPr>
          <a:xfrm>
            <a:off x="375780" y="413359"/>
            <a:ext cx="11816219" cy="646331"/>
          </a:xfrm>
          <a:prstGeom prst="rect">
            <a:avLst/>
          </a:prstGeom>
          <a:noFill/>
        </p:spPr>
        <p:txBody>
          <a:bodyPr wrap="square" rtlCol="0">
            <a:spAutoFit/>
          </a:bodyPr>
          <a:lstStyle/>
          <a:p>
            <a:r>
              <a:rPr lang="en-US" sz="3600" b="1" dirty="0">
                <a:solidFill>
                  <a:schemeClr val="bg1"/>
                </a:solidFill>
                <a:latin typeface="Nexa Bold" panose="02000000000000000000" pitchFamily="2" charset="0"/>
              </a:rPr>
              <a:t>Matthew 17: </a:t>
            </a:r>
            <a:r>
              <a:rPr lang="en-US" sz="3200" b="1" dirty="0">
                <a:solidFill>
                  <a:schemeClr val="bg1"/>
                </a:solidFill>
                <a:latin typeface="Nexa Bold" panose="02000000000000000000" pitchFamily="2" charset="0"/>
              </a:rPr>
              <a:t>The Transfiguration</a:t>
            </a:r>
          </a:p>
        </p:txBody>
      </p:sp>
      <p:sp>
        <p:nvSpPr>
          <p:cNvPr id="7" name="TextBox 6">
            <a:extLst>
              <a:ext uri="{FF2B5EF4-FFF2-40B4-BE49-F238E27FC236}">
                <a16:creationId xmlns:a16="http://schemas.microsoft.com/office/drawing/2014/main" id="{2EDA021E-750C-40F0-58C1-D65FB1E1F0EE}"/>
              </a:ext>
            </a:extLst>
          </p:cNvPr>
          <p:cNvSpPr txBox="1"/>
          <p:nvPr/>
        </p:nvSpPr>
        <p:spPr>
          <a:xfrm>
            <a:off x="11087100" y="261461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C455F57-7841-97BC-5F1B-3ED4086035E9}"/>
              </a:ext>
            </a:extLst>
          </p:cNvPr>
          <p:cNvSpPr txBox="1"/>
          <p:nvPr/>
        </p:nvSpPr>
        <p:spPr>
          <a:xfrm>
            <a:off x="472335" y="1256509"/>
            <a:ext cx="8734295" cy="584775"/>
          </a:xfrm>
          <a:prstGeom prst="rect">
            <a:avLst/>
          </a:prstGeom>
          <a:solidFill>
            <a:srgbClr val="2E4245"/>
          </a:solidFill>
          <a:ln>
            <a:solidFill>
              <a:schemeClr val="tx1"/>
            </a:solidFill>
          </a:ln>
        </p:spPr>
        <p:txBody>
          <a:bodyPr wrap="square" rtlCol="0">
            <a:spAutoFit/>
          </a:bodyPr>
          <a:lstStyle/>
          <a:p>
            <a:r>
              <a:rPr lang="en-US" sz="3200" b="1" dirty="0">
                <a:solidFill>
                  <a:schemeClr val="bg1"/>
                </a:solidFill>
                <a:latin typeface="Nexa Bold" panose="02000000000000000000" pitchFamily="2" charset="0"/>
              </a:rPr>
              <a:t>Lessons &amp; Observations</a:t>
            </a:r>
          </a:p>
        </p:txBody>
      </p:sp>
      <p:sp>
        <p:nvSpPr>
          <p:cNvPr id="10" name="TextBox 9">
            <a:extLst>
              <a:ext uri="{FF2B5EF4-FFF2-40B4-BE49-F238E27FC236}">
                <a16:creationId xmlns:a16="http://schemas.microsoft.com/office/drawing/2014/main" id="{9B428FD9-C377-3AF8-00F1-5C31635E7F2D}"/>
              </a:ext>
            </a:extLst>
          </p:cNvPr>
          <p:cNvSpPr txBox="1"/>
          <p:nvPr/>
        </p:nvSpPr>
        <p:spPr>
          <a:xfrm>
            <a:off x="613877" y="2218812"/>
            <a:ext cx="7039526" cy="523220"/>
          </a:xfrm>
          <a:prstGeom prst="rect">
            <a:avLst/>
          </a:prstGeom>
          <a:solidFill>
            <a:schemeClr val="accent3">
              <a:lumMod val="50000"/>
            </a:schemeClr>
          </a:solidFill>
          <a:ln>
            <a:solidFill>
              <a:schemeClr val="tx1"/>
            </a:solidFill>
          </a:ln>
        </p:spPr>
        <p:txBody>
          <a:bodyPr wrap="square" rtlCol="0">
            <a:spAutoFit/>
          </a:bodyPr>
          <a:lstStyle/>
          <a:p>
            <a:pPr algn="ctr"/>
            <a:r>
              <a:rPr lang="en-US" sz="2800" dirty="0">
                <a:solidFill>
                  <a:schemeClr val="bg1"/>
                </a:solidFill>
                <a:latin typeface="Nexa Light" panose="02000000000000000000" pitchFamily="2" charset="0"/>
              </a:rPr>
              <a:t>“Death” Is Not The End Of The Faithful</a:t>
            </a:r>
          </a:p>
        </p:txBody>
      </p:sp>
      <p:sp>
        <p:nvSpPr>
          <p:cNvPr id="3" name="TextBox 2">
            <a:extLst>
              <a:ext uri="{FF2B5EF4-FFF2-40B4-BE49-F238E27FC236}">
                <a16:creationId xmlns:a16="http://schemas.microsoft.com/office/drawing/2014/main" id="{5FA73727-13AC-B031-E0C2-6D9C09B56557}"/>
              </a:ext>
            </a:extLst>
          </p:cNvPr>
          <p:cNvSpPr txBox="1"/>
          <p:nvPr/>
        </p:nvSpPr>
        <p:spPr>
          <a:xfrm>
            <a:off x="613877" y="2983945"/>
            <a:ext cx="7039526" cy="954107"/>
          </a:xfrm>
          <a:prstGeom prst="rect">
            <a:avLst/>
          </a:prstGeom>
          <a:solidFill>
            <a:schemeClr val="accent3">
              <a:lumMod val="50000"/>
            </a:schemeClr>
          </a:solidFill>
          <a:ln>
            <a:solidFill>
              <a:schemeClr val="tx1"/>
            </a:solidFill>
          </a:ln>
        </p:spPr>
        <p:txBody>
          <a:bodyPr wrap="square" rtlCol="0">
            <a:spAutoFit/>
          </a:bodyPr>
          <a:lstStyle/>
          <a:p>
            <a:pPr algn="ctr"/>
            <a:r>
              <a:rPr lang="en-US" sz="2800" dirty="0">
                <a:solidFill>
                  <a:schemeClr val="bg1"/>
                </a:solidFill>
                <a:latin typeface="Nexa Light" panose="02000000000000000000" pitchFamily="2" charset="0"/>
              </a:rPr>
              <a:t>Jesus Would Soon Face The Same Fate As Elijah and Moses </a:t>
            </a:r>
          </a:p>
        </p:txBody>
      </p:sp>
      <p:sp>
        <p:nvSpPr>
          <p:cNvPr id="5" name="TextBox 4">
            <a:extLst>
              <a:ext uri="{FF2B5EF4-FFF2-40B4-BE49-F238E27FC236}">
                <a16:creationId xmlns:a16="http://schemas.microsoft.com/office/drawing/2014/main" id="{F943DCC7-00D5-8F9E-BBAD-C498AE4045A1}"/>
              </a:ext>
            </a:extLst>
          </p:cNvPr>
          <p:cNvSpPr txBox="1"/>
          <p:nvPr/>
        </p:nvSpPr>
        <p:spPr>
          <a:xfrm>
            <a:off x="8016657" y="2480422"/>
            <a:ext cx="3774510" cy="2677656"/>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“From this we see: “Saints long departed still alive; live in their personality; are known by their names; and enjoy near access to Christ .”</a:t>
            </a:r>
          </a:p>
        </p:txBody>
      </p:sp>
      <p:sp>
        <p:nvSpPr>
          <p:cNvPr id="6" name="TextBox 5">
            <a:extLst>
              <a:ext uri="{FF2B5EF4-FFF2-40B4-BE49-F238E27FC236}">
                <a16:creationId xmlns:a16="http://schemas.microsoft.com/office/drawing/2014/main" id="{C5B18BDC-79BE-CB1A-9EBA-229E89671BF9}"/>
              </a:ext>
            </a:extLst>
          </p:cNvPr>
          <p:cNvSpPr txBox="1"/>
          <p:nvPr/>
        </p:nvSpPr>
        <p:spPr>
          <a:xfrm>
            <a:off x="613877" y="4203971"/>
            <a:ext cx="7039526" cy="954107"/>
          </a:xfrm>
          <a:prstGeom prst="rect">
            <a:avLst/>
          </a:prstGeom>
          <a:solidFill>
            <a:schemeClr val="accent3">
              <a:lumMod val="50000"/>
            </a:schemeClr>
          </a:solidFill>
          <a:ln>
            <a:solidFill>
              <a:schemeClr val="tx1"/>
            </a:solidFill>
          </a:ln>
        </p:spPr>
        <p:txBody>
          <a:bodyPr wrap="square" rtlCol="0">
            <a:spAutoFit/>
          </a:bodyPr>
          <a:lstStyle/>
          <a:p>
            <a:pPr algn="ctr"/>
            <a:r>
              <a:rPr lang="en-US" sz="2800" dirty="0">
                <a:solidFill>
                  <a:schemeClr val="bg1"/>
                </a:solidFill>
                <a:latin typeface="Nexa Light" panose="02000000000000000000" pitchFamily="2" charset="0"/>
              </a:rPr>
              <a:t>The Transfiguration Is Something We All Will Witness </a:t>
            </a:r>
          </a:p>
        </p:txBody>
      </p:sp>
      <p:sp>
        <p:nvSpPr>
          <p:cNvPr id="8" name="TextBox 7">
            <a:extLst>
              <a:ext uri="{FF2B5EF4-FFF2-40B4-BE49-F238E27FC236}">
                <a16:creationId xmlns:a16="http://schemas.microsoft.com/office/drawing/2014/main" id="{80E3BFA2-FDEC-0339-556C-D5F6A2002E31}"/>
              </a:ext>
            </a:extLst>
          </p:cNvPr>
          <p:cNvSpPr txBox="1"/>
          <p:nvPr/>
        </p:nvSpPr>
        <p:spPr>
          <a:xfrm>
            <a:off x="8016657" y="2045226"/>
            <a:ext cx="3774510" cy="3785652"/>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“Father, I desire that they also whom You gave Me may be with Me where I am, that they may behold My glory which You have given Me; for You loved Me before the foundation of the world.”</a:t>
            </a:r>
          </a:p>
          <a:p>
            <a:pPr algn="r"/>
            <a:r>
              <a:rPr lang="en-US" sz="2400" dirty="0">
                <a:latin typeface="Nexa Light" panose="02000000000000000000" pitchFamily="2" charset="0"/>
              </a:rPr>
              <a:t>John 17:24</a:t>
            </a:r>
          </a:p>
        </p:txBody>
      </p:sp>
    </p:spTree>
    <p:extLst>
      <p:ext uri="{BB962C8B-B14F-4D97-AF65-F5344CB8AC3E}">
        <p14:creationId xmlns:p14="http://schemas.microsoft.com/office/powerpoint/2010/main" val="3605657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xit" presetSubtype="21" fill="hold" grpId="1" nodeType="withEffect">
                                  <p:stCondLst>
                                    <p:cond delay="0"/>
                                  </p:stCondLst>
                                  <p:childTnLst>
                                    <p:animEffect transition="out" filter="barn(inVertic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animBg="1"/>
      <p:bldP spid="5" grpId="1"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C5498-C681-8FB6-AFF9-4FBE8B671625}"/>
              </a:ext>
            </a:extLst>
          </p:cNvPr>
          <p:cNvSpPr txBox="1"/>
          <p:nvPr/>
        </p:nvSpPr>
        <p:spPr>
          <a:xfrm>
            <a:off x="375780" y="413359"/>
            <a:ext cx="11816219" cy="646331"/>
          </a:xfrm>
          <a:prstGeom prst="rect">
            <a:avLst/>
          </a:prstGeom>
          <a:noFill/>
        </p:spPr>
        <p:txBody>
          <a:bodyPr wrap="square" rtlCol="0">
            <a:spAutoFit/>
          </a:bodyPr>
          <a:lstStyle/>
          <a:p>
            <a:r>
              <a:rPr lang="en-US" sz="3600" b="1" dirty="0">
                <a:solidFill>
                  <a:schemeClr val="bg1"/>
                </a:solidFill>
                <a:latin typeface="Nexa Bold" panose="02000000000000000000" pitchFamily="2" charset="0"/>
              </a:rPr>
              <a:t>Matthew 17: The Temple Tax</a:t>
            </a:r>
            <a:endParaRPr lang="en-US" sz="3200" b="1" dirty="0">
              <a:solidFill>
                <a:schemeClr val="bg1"/>
              </a:solidFill>
              <a:latin typeface="Nexa Bold" panose="02000000000000000000" pitchFamily="2" charset="0"/>
            </a:endParaRPr>
          </a:p>
        </p:txBody>
      </p:sp>
      <p:sp>
        <p:nvSpPr>
          <p:cNvPr id="7" name="TextBox 6">
            <a:extLst>
              <a:ext uri="{FF2B5EF4-FFF2-40B4-BE49-F238E27FC236}">
                <a16:creationId xmlns:a16="http://schemas.microsoft.com/office/drawing/2014/main" id="{2EDA021E-750C-40F0-58C1-D65FB1E1F0EE}"/>
              </a:ext>
            </a:extLst>
          </p:cNvPr>
          <p:cNvSpPr txBox="1"/>
          <p:nvPr/>
        </p:nvSpPr>
        <p:spPr>
          <a:xfrm>
            <a:off x="11087100" y="261461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C455F57-7841-97BC-5F1B-3ED4086035E9}"/>
              </a:ext>
            </a:extLst>
          </p:cNvPr>
          <p:cNvSpPr txBox="1"/>
          <p:nvPr/>
        </p:nvSpPr>
        <p:spPr>
          <a:xfrm>
            <a:off x="472335" y="1256509"/>
            <a:ext cx="8734295" cy="584775"/>
          </a:xfrm>
          <a:prstGeom prst="rect">
            <a:avLst/>
          </a:prstGeom>
          <a:solidFill>
            <a:srgbClr val="2E4245"/>
          </a:solidFill>
          <a:ln>
            <a:solidFill>
              <a:schemeClr val="tx1"/>
            </a:solidFill>
          </a:ln>
        </p:spPr>
        <p:txBody>
          <a:bodyPr wrap="square" rtlCol="0">
            <a:spAutoFit/>
          </a:bodyPr>
          <a:lstStyle/>
          <a:p>
            <a:r>
              <a:rPr lang="en-US" sz="3200" b="1" dirty="0">
                <a:solidFill>
                  <a:schemeClr val="bg1"/>
                </a:solidFill>
                <a:latin typeface="Nexa Bold" panose="02000000000000000000" pitchFamily="2" charset="0"/>
              </a:rPr>
              <a:t>Lessons &amp; Observations</a:t>
            </a:r>
          </a:p>
        </p:txBody>
      </p:sp>
      <p:sp>
        <p:nvSpPr>
          <p:cNvPr id="5" name="TextBox 4">
            <a:extLst>
              <a:ext uri="{FF2B5EF4-FFF2-40B4-BE49-F238E27FC236}">
                <a16:creationId xmlns:a16="http://schemas.microsoft.com/office/drawing/2014/main" id="{9E1215C4-E12A-3332-7B6A-7B2DB341B9E6}"/>
              </a:ext>
            </a:extLst>
          </p:cNvPr>
          <p:cNvSpPr txBox="1"/>
          <p:nvPr/>
        </p:nvSpPr>
        <p:spPr>
          <a:xfrm>
            <a:off x="472335" y="2038103"/>
            <a:ext cx="10614765" cy="3785652"/>
          </a:xfrm>
          <a:prstGeom prst="rect">
            <a:avLst/>
          </a:prstGeom>
          <a:solidFill>
            <a:srgbClr val="FDFBDC"/>
          </a:solidFill>
          <a:ln w="19050">
            <a:solidFill>
              <a:srgbClr val="1B252B"/>
            </a:solidFill>
          </a:ln>
        </p:spPr>
        <p:txBody>
          <a:bodyPr wrap="square" rtlCol="0">
            <a:spAutoFit/>
          </a:bodyPr>
          <a:lstStyle/>
          <a:p>
            <a:pPr algn="just"/>
            <a:r>
              <a:rPr lang="en-US" sz="2400" dirty="0">
                <a:latin typeface="Nexa Light" panose="02000000000000000000" pitchFamily="2" charset="0"/>
              </a:rPr>
              <a:t>“13 Each one who crosses over to those already counted is to give a half shekel, according to the sanctuary shekel, which weighs twenty gerahs. This half shekel is an offering to the Lord. 14 All who cross over, those twenty years old or more, are to give an offering to the Lord. 15 The rich are not to give more than a half shekel and the poor are not to give less when you make the offering to the Lord to atone for your lives. 16 Receive the atonement money from the Israelites and use it for the service of the tent of meeting. It will be a memorial for the Israelites before the Lord, making atonement for your lives .”</a:t>
            </a:r>
          </a:p>
          <a:p>
            <a:pPr algn="r"/>
            <a:r>
              <a:rPr lang="en-US" sz="2400" dirty="0">
                <a:latin typeface="Nexa Light" panose="02000000000000000000" pitchFamily="2" charset="0"/>
              </a:rPr>
              <a:t>Exodus 30:13-16</a:t>
            </a:r>
          </a:p>
        </p:txBody>
      </p:sp>
    </p:spTree>
    <p:extLst>
      <p:ext uri="{BB962C8B-B14F-4D97-AF65-F5344CB8AC3E}">
        <p14:creationId xmlns:p14="http://schemas.microsoft.com/office/powerpoint/2010/main" val="3323425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792</Words>
  <Application>Microsoft Macintosh PowerPoint</Application>
  <PresentationFormat>Widescreen</PresentationFormat>
  <Paragraphs>39</Paragraphs>
  <Slides>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2024-03-15T14:27:57Z</dcterms:created>
  <dcterms:modified xsi:type="dcterms:W3CDTF">2024-03-18T16:26:21Z</dcterms:modified>
</cp:coreProperties>
</file>